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37" r:id="rId2"/>
    <p:sldId id="324" r:id="rId3"/>
    <p:sldId id="325" r:id="rId4"/>
    <p:sldId id="344" r:id="rId5"/>
    <p:sldId id="326" r:id="rId6"/>
    <p:sldId id="327" r:id="rId7"/>
    <p:sldId id="329" r:id="rId8"/>
    <p:sldId id="330" r:id="rId9"/>
    <p:sldId id="328" r:id="rId10"/>
    <p:sldId id="343" r:id="rId11"/>
    <p:sldId id="340" r:id="rId12"/>
    <p:sldId id="341" r:id="rId13"/>
    <p:sldId id="34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8FB00A3-69F5-D381-2FDD-243EB00E87B6}" name="Alberto Bonetti" initials="AB" userId="S::a.bonetti@csmt.it::03186579-5f05-45d6-bc93-8e1c9eac9fb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0EC4B9-3C77-405C-B6AA-B9BCAED8165A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F8103-AF3B-4FDA-870F-277718AB2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816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078B85-13B3-FB40-AD63-A0D75E4860A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25277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078B85-13B3-FB40-AD63-A0D75E4860A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57587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078B85-13B3-FB40-AD63-A0D75E4860A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63886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078B85-13B3-FB40-AD63-A0D75E4860A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6379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078B85-13B3-FB40-AD63-A0D75E4860A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7718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078B85-13B3-FB40-AD63-A0D75E4860A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3986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078B85-13B3-FB40-AD63-A0D75E4860A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301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078B85-13B3-FB40-AD63-A0D75E4860A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8606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078B85-13B3-FB40-AD63-A0D75E4860A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4420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078B85-13B3-FB40-AD63-A0D75E4860A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14742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078B85-13B3-FB40-AD63-A0D75E4860A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0219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078B85-13B3-FB40-AD63-A0D75E4860A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574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914401" y="2130427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nl-BE" dirty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1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dirty="0"/>
              <a:t>Cliquez pour modifier le style des sous-titres du masque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2985368" y="6498594"/>
            <a:ext cx="2844800" cy="365125"/>
          </a:xfrm>
          <a:prstGeom prst="rect">
            <a:avLst/>
          </a:prstGeom>
        </p:spPr>
        <p:txBody>
          <a:bodyPr/>
          <a:lstStyle/>
          <a:p>
            <a:fld id="{544C33DF-DC9A-3A45-81C8-29AD76D85677}" type="slidenum">
              <a:rPr lang="fr-FR" smtClean="0"/>
              <a:t>‹#›</a:t>
            </a:fld>
            <a:endParaRPr lang="fr-FR" dirty="0"/>
          </a:p>
        </p:txBody>
      </p:sp>
      <p:pic>
        <p:nvPicPr>
          <p:cNvPr id="4" name="Image 3" descr="338,5x190,5_AAL_PowerPoint_2015_cov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41" y="0"/>
            <a:ext cx="12199241" cy="6863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13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1600202"/>
            <a:ext cx="10972801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534358" y="6372862"/>
            <a:ext cx="2844800" cy="365125"/>
          </a:xfrm>
          <a:prstGeom prst="rect">
            <a:avLst/>
          </a:prstGeom>
        </p:spPr>
        <p:txBody>
          <a:bodyPr/>
          <a:lstStyle/>
          <a:p>
            <a:fld id="{544C33DF-DC9A-3A45-81C8-29AD76D85677}" type="slidenum">
              <a:rPr lang="fr-FR" smtClean="0"/>
              <a:t>‹#›</a:t>
            </a:fld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499015" y="6489702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74C96"/>
                </a:solidFill>
              </a:defRPr>
            </a:lvl1pPr>
          </a:lstStyle>
          <a:p>
            <a:r>
              <a:rPr lang="fr-FR" sz="1000" dirty="0">
                <a:latin typeface="Verdana" panose="020B0604030504040204"/>
                <a:cs typeface="Verdana" panose="020B0604030504040204"/>
              </a:rPr>
              <a:t>Name of </a:t>
            </a:r>
            <a:r>
              <a:rPr lang="fr-FR" sz="1000" dirty="0" err="1">
                <a:latin typeface="Verdana" panose="020B0604030504040204"/>
                <a:cs typeface="Verdana" panose="020B0604030504040204"/>
              </a:rPr>
              <a:t>conference</a:t>
            </a:r>
            <a:r>
              <a:rPr lang="fr-FR" sz="1000" dirty="0">
                <a:latin typeface="Verdana" panose="020B0604030504040204"/>
                <a:cs typeface="Verdana" panose="020B0604030504040204"/>
              </a:rPr>
              <a:t>, place, date</a:t>
            </a:r>
          </a:p>
        </p:txBody>
      </p:sp>
    </p:spTree>
    <p:extLst>
      <p:ext uri="{BB962C8B-B14F-4D97-AF65-F5344CB8AC3E}">
        <p14:creationId xmlns:p14="http://schemas.microsoft.com/office/powerpoint/2010/main" val="490683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11783484" y="274640"/>
            <a:ext cx="3655483" cy="5851525"/>
          </a:xfrm>
          <a:prstGeom prst="rect">
            <a:avLst/>
          </a:prstGeom>
        </p:spPr>
        <p:txBody>
          <a:bodyPr vert="eaVert"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12801" y="274640"/>
            <a:ext cx="10767484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534358" y="6372862"/>
            <a:ext cx="2844800" cy="365125"/>
          </a:xfrm>
          <a:prstGeom prst="rect">
            <a:avLst/>
          </a:prstGeom>
        </p:spPr>
        <p:txBody>
          <a:bodyPr/>
          <a:lstStyle/>
          <a:p>
            <a:fld id="{544C33DF-DC9A-3A45-81C8-29AD76D85677}" type="slidenum">
              <a:rPr lang="fr-FR" smtClean="0"/>
              <a:t>‹#›</a:t>
            </a:fld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499015" y="6489702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74C96"/>
                </a:solidFill>
              </a:defRPr>
            </a:lvl1pPr>
          </a:lstStyle>
          <a:p>
            <a:r>
              <a:rPr lang="fr-FR" sz="1000" dirty="0">
                <a:latin typeface="Verdana" panose="020B0604030504040204"/>
                <a:cs typeface="Verdana" panose="020B0604030504040204"/>
              </a:rPr>
              <a:t>Name of </a:t>
            </a:r>
            <a:r>
              <a:rPr lang="fr-FR" sz="1000" dirty="0" err="1">
                <a:latin typeface="Verdana" panose="020B0604030504040204"/>
                <a:cs typeface="Verdana" panose="020B0604030504040204"/>
              </a:rPr>
              <a:t>conference</a:t>
            </a:r>
            <a:r>
              <a:rPr lang="fr-FR" sz="1000" dirty="0">
                <a:latin typeface="Verdana" panose="020B0604030504040204"/>
                <a:cs typeface="Verdana" panose="020B0604030504040204"/>
              </a:rPr>
              <a:t>, place, date</a:t>
            </a:r>
          </a:p>
        </p:txBody>
      </p:sp>
    </p:spTree>
    <p:extLst>
      <p:ext uri="{BB962C8B-B14F-4D97-AF65-F5344CB8AC3E}">
        <p14:creationId xmlns:p14="http://schemas.microsoft.com/office/powerpoint/2010/main" val="294944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" y="-1"/>
            <a:ext cx="6026135" cy="63563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534358" y="6372862"/>
            <a:ext cx="2844800" cy="365125"/>
          </a:xfrm>
          <a:prstGeom prst="rect">
            <a:avLst/>
          </a:prstGeom>
        </p:spPr>
        <p:txBody>
          <a:bodyPr/>
          <a:lstStyle/>
          <a:p>
            <a:fld id="{544C33DF-DC9A-3A45-81C8-29AD76D85677}" type="slidenum">
              <a:rPr lang="fr-FR" smtClean="0"/>
              <a:t>‹#›</a:t>
            </a:fld>
            <a:endParaRPr lang="fr-FR" dirty="0"/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7013577" y="4170311"/>
            <a:ext cx="4212184" cy="0"/>
          </a:xfrm>
          <a:prstGeom prst="line">
            <a:avLst/>
          </a:prstGeom>
          <a:ln>
            <a:solidFill>
              <a:srgbClr val="174C9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 userDrawn="1"/>
        </p:nvCxnSpPr>
        <p:spPr>
          <a:xfrm>
            <a:off x="6993882" y="2395617"/>
            <a:ext cx="4212184" cy="0"/>
          </a:xfrm>
          <a:prstGeom prst="line">
            <a:avLst/>
          </a:prstGeom>
          <a:ln>
            <a:solidFill>
              <a:srgbClr val="174C9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re 1"/>
          <p:cNvSpPr>
            <a:spLocks noGrp="1"/>
          </p:cNvSpPr>
          <p:nvPr>
            <p:ph type="title" hasCustomPrompt="1"/>
          </p:nvPr>
        </p:nvSpPr>
        <p:spPr>
          <a:xfrm>
            <a:off x="6289226" y="2566182"/>
            <a:ext cx="5365086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74C96"/>
                </a:solidFill>
                <a:latin typeface="Verdana" panose="020B0604030504040204"/>
                <a:cs typeface="Verdana" panose="020B0604030504040204"/>
              </a:defRPr>
            </a:lvl1pPr>
          </a:lstStyle>
          <a:p>
            <a:r>
              <a:rPr lang="nl-BE" dirty="0"/>
              <a:t>Cliquez et</a:t>
            </a:r>
            <a:br>
              <a:rPr lang="nl-BE" dirty="0"/>
            </a:br>
            <a:r>
              <a:rPr lang="nl-BE" dirty="0"/>
              <a:t>modifiez le titre</a:t>
            </a:r>
            <a:endParaRPr lang="fr-FR" dirty="0"/>
          </a:p>
        </p:txBody>
      </p:sp>
      <p:sp>
        <p:nvSpPr>
          <p:cNvPr id="16" name="Titre 1"/>
          <p:cNvSpPr txBox="1"/>
          <p:nvPr userDrawn="1"/>
        </p:nvSpPr>
        <p:spPr>
          <a:xfrm>
            <a:off x="4633798" y="4460876"/>
            <a:ext cx="10972801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174C96"/>
                </a:solidFill>
                <a:latin typeface="Verdana" panose="020B0604030504040204"/>
                <a:ea typeface="+mj-ea"/>
                <a:cs typeface="Verdana" panose="020B0604030504040204"/>
              </a:defRPr>
            </a:lvl1pPr>
          </a:lstStyle>
          <a:p>
            <a:endParaRPr lang="fr-FR" sz="4400" dirty="0"/>
          </a:p>
        </p:txBody>
      </p:sp>
      <p:pic>
        <p:nvPicPr>
          <p:cNvPr id="20" name="Image 19" descr="triangler_corn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1613320" cy="1104900"/>
          </a:xfrm>
          <a:prstGeom prst="rect">
            <a:avLst/>
          </a:prstGeom>
        </p:spPr>
      </p:pic>
      <p:sp>
        <p:nvSpPr>
          <p:cNvPr id="12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499015" y="6489702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74C96"/>
                </a:solidFill>
              </a:defRPr>
            </a:lvl1pPr>
          </a:lstStyle>
          <a:p>
            <a:r>
              <a:rPr lang="fr-FR" sz="1000" dirty="0">
                <a:latin typeface="Verdana" panose="020B0604030504040204"/>
                <a:cs typeface="Verdana" panose="020B0604030504040204"/>
              </a:rPr>
              <a:t>Name of </a:t>
            </a:r>
            <a:r>
              <a:rPr lang="fr-FR" sz="1000" dirty="0" err="1">
                <a:latin typeface="Verdana" panose="020B0604030504040204"/>
                <a:cs typeface="Verdana" panose="020B0604030504040204"/>
              </a:rPr>
              <a:t>conference</a:t>
            </a:r>
            <a:r>
              <a:rPr lang="fr-FR" sz="1000" dirty="0">
                <a:latin typeface="Verdana" panose="020B0604030504040204"/>
                <a:cs typeface="Verdana" panose="020B0604030504040204"/>
              </a:rPr>
              <a:t>, place, date</a:t>
            </a:r>
          </a:p>
        </p:txBody>
      </p:sp>
    </p:spTree>
    <p:extLst>
      <p:ext uri="{BB962C8B-B14F-4D97-AF65-F5344CB8AC3E}">
        <p14:creationId xmlns:p14="http://schemas.microsoft.com/office/powerpoint/2010/main" val="268239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335916"/>
            <a:ext cx="10972801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74C96"/>
                </a:solidFill>
                <a:latin typeface="Verdana" panose="020B0604030504040204"/>
                <a:cs typeface="Verdana" panose="020B0604030504040204"/>
              </a:defRPr>
            </a:lvl1pPr>
          </a:lstStyle>
          <a:p>
            <a:r>
              <a:rPr lang="nl-BE" dirty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10972801" cy="4525963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500" b="0">
                <a:solidFill>
                  <a:srgbClr val="174C96"/>
                </a:solidFill>
                <a:latin typeface="Verdana" panose="020B0604030504040204"/>
                <a:cs typeface="Verdana" panose="020B0604030504040204"/>
              </a:defRPr>
            </a:lvl1pPr>
            <a:lvl2pPr marL="742950" indent="-285750">
              <a:buSzPct val="100000"/>
              <a:buFont typeface="Wingdings" panose="05000000000000000000" pitchFamily="2" charset="2"/>
              <a:buChar char="§"/>
              <a:defRPr sz="1800">
                <a:latin typeface="Verdana" panose="020B0604030504040204"/>
                <a:cs typeface="Verdana" panose="020B0604030504040204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600">
                <a:latin typeface="Verdana" panose="020B0604030504040204"/>
                <a:cs typeface="Verdana" panose="020B0604030504040204"/>
              </a:defRPr>
            </a:lvl3pPr>
            <a:lvl4pPr marL="1600200" indent="-228600">
              <a:buFont typeface="Wingdings" panose="05000000000000000000" pitchFamily="2" charset="2"/>
              <a:buChar char="§"/>
              <a:defRPr sz="1400">
                <a:latin typeface="Verdana" panose="020B0604030504040204"/>
                <a:cs typeface="Verdana" panose="020B0604030504040204"/>
              </a:defRPr>
            </a:lvl4pPr>
            <a:lvl5pPr marL="2057400" indent="-228600">
              <a:buFont typeface="Wingdings" panose="05000000000000000000" pitchFamily="2" charset="2"/>
              <a:buChar char="§"/>
              <a:defRPr sz="1200">
                <a:latin typeface="Verdana" panose="020B0604030504040204"/>
                <a:cs typeface="Verdana" panose="020B0604030504040204"/>
              </a:defRPr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534358" y="6372862"/>
            <a:ext cx="2844800" cy="365125"/>
          </a:xfrm>
          <a:prstGeom prst="rect">
            <a:avLst/>
          </a:prstGeom>
        </p:spPr>
        <p:txBody>
          <a:bodyPr/>
          <a:lstStyle/>
          <a:p>
            <a:fld id="{544C33DF-DC9A-3A45-81C8-29AD76D85677}" type="slidenum">
              <a:rPr lang="fr-FR" smtClean="0"/>
              <a:t>‹#›</a:t>
            </a:fld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499015" y="6489702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74C96"/>
                </a:solidFill>
              </a:defRPr>
            </a:lvl1pPr>
          </a:lstStyle>
          <a:p>
            <a:r>
              <a:rPr lang="fr-FR" sz="1000" dirty="0">
                <a:latin typeface="Verdana" panose="020B0604030504040204"/>
                <a:cs typeface="Verdana" panose="020B0604030504040204"/>
              </a:rPr>
              <a:t>Name of </a:t>
            </a:r>
            <a:r>
              <a:rPr lang="fr-FR" sz="1000" dirty="0" err="1">
                <a:latin typeface="Verdana" panose="020B0604030504040204"/>
                <a:cs typeface="Verdana" panose="020B0604030504040204"/>
              </a:rPr>
              <a:t>conference</a:t>
            </a:r>
            <a:r>
              <a:rPr lang="fr-FR" sz="1000" dirty="0">
                <a:latin typeface="Verdana" panose="020B0604030504040204"/>
                <a:cs typeface="Verdana" panose="020B0604030504040204"/>
              </a:rPr>
              <a:t>, place, date</a:t>
            </a:r>
          </a:p>
        </p:txBody>
      </p:sp>
    </p:spTree>
    <p:extLst>
      <p:ext uri="{BB962C8B-B14F-4D97-AF65-F5344CB8AC3E}">
        <p14:creationId xmlns:p14="http://schemas.microsoft.com/office/powerpoint/2010/main" val="3726440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013919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544C33DF-DC9A-3A45-81C8-29AD76D85677}" type="slidenum">
              <a:rPr lang="fr-FR" smtClean="0"/>
              <a:t>‹#›</a:t>
            </a:fld>
            <a:endParaRPr lang="fr-FR"/>
          </a:p>
        </p:txBody>
      </p:sp>
      <p:pic>
        <p:nvPicPr>
          <p:cNvPr id="7" name="Image 6" descr="338,5x190,5_AAL_PowerPoint_2015_Back_cov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078" cy="6858000"/>
          </a:xfrm>
          <a:prstGeom prst="rect">
            <a:avLst/>
          </a:prstGeom>
        </p:spPr>
      </p:pic>
      <p:grpSp>
        <p:nvGrpSpPr>
          <p:cNvPr id="9" name="Grouper 8"/>
          <p:cNvGrpSpPr/>
          <p:nvPr userDrawn="1"/>
        </p:nvGrpSpPr>
        <p:grpSpPr>
          <a:xfrm>
            <a:off x="2620794" y="2730897"/>
            <a:ext cx="6921434" cy="1774694"/>
            <a:chOff x="3964538" y="2730897"/>
            <a:chExt cx="4230777" cy="1774694"/>
          </a:xfrm>
        </p:grpSpPr>
        <p:cxnSp>
          <p:nvCxnSpPr>
            <p:cNvPr id="10" name="Connecteur droit 9"/>
            <p:cNvCxnSpPr/>
            <p:nvPr/>
          </p:nvCxnSpPr>
          <p:spPr>
            <a:xfrm>
              <a:off x="3984228" y="4505591"/>
              <a:ext cx="4211087" cy="0"/>
            </a:xfrm>
            <a:prstGeom prst="line">
              <a:avLst/>
            </a:prstGeom>
            <a:ln>
              <a:solidFill>
                <a:srgbClr val="174C9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/>
            <p:nvPr/>
          </p:nvCxnSpPr>
          <p:spPr>
            <a:xfrm>
              <a:off x="3964538" y="2730897"/>
              <a:ext cx="4211087" cy="0"/>
            </a:xfrm>
            <a:prstGeom prst="line">
              <a:avLst/>
            </a:prstGeom>
            <a:ln>
              <a:solidFill>
                <a:srgbClr val="174C9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3048636"/>
            <a:ext cx="10972801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74C96"/>
                </a:solidFill>
                <a:latin typeface="Verdana" panose="020B0604030504040204"/>
                <a:cs typeface="Verdana" panose="020B0604030504040204"/>
              </a:defRPr>
            </a:lvl1pPr>
          </a:lstStyle>
          <a:p>
            <a:r>
              <a:rPr lang="nl-BE" dirty="0"/>
              <a:t>Cliquez et modifiez le titre</a:t>
            </a:r>
            <a:endParaRPr lang="fr-FR" dirty="0"/>
          </a:p>
        </p:txBody>
      </p:sp>
      <p:grpSp>
        <p:nvGrpSpPr>
          <p:cNvPr id="19" name="Grouper 18"/>
          <p:cNvGrpSpPr/>
          <p:nvPr userDrawn="1"/>
        </p:nvGrpSpPr>
        <p:grpSpPr>
          <a:xfrm>
            <a:off x="2620794" y="4767060"/>
            <a:ext cx="5915702" cy="725272"/>
            <a:chOff x="1363392" y="2113058"/>
            <a:chExt cx="5914161" cy="725272"/>
          </a:xfrm>
        </p:grpSpPr>
        <p:sp>
          <p:nvSpPr>
            <p:cNvPr id="20" name="Titre 1"/>
            <p:cNvSpPr txBox="1"/>
            <p:nvPr/>
          </p:nvSpPr>
          <p:spPr>
            <a:xfrm>
              <a:off x="1665625" y="2113058"/>
              <a:ext cx="5611928" cy="72527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BE" sz="1800" spc="200" dirty="0">
                  <a:solidFill>
                    <a:srgbClr val="808080"/>
                  </a:solidFill>
                  <a:latin typeface="Verdana" panose="020B0604030504040204"/>
                  <a:cs typeface="Verdana" panose="020B0604030504040204"/>
                </a:rPr>
                <a:t>O</a:t>
              </a:r>
              <a:r>
                <a:rPr lang="fr-FR" sz="1800" spc="200" dirty="0" err="1">
                  <a:solidFill>
                    <a:srgbClr val="808080"/>
                  </a:solidFill>
                  <a:latin typeface="Verdana" panose="020B0604030504040204"/>
                  <a:cs typeface="Verdana" panose="020B0604030504040204"/>
                </a:rPr>
                <a:t>ur</a:t>
              </a:r>
              <a:r>
                <a:rPr lang="fr-FR" sz="1800" spc="200" dirty="0">
                  <a:solidFill>
                    <a:srgbClr val="808080"/>
                  </a:solidFill>
                  <a:latin typeface="Verdana" panose="020B0604030504040204"/>
                  <a:cs typeface="Verdana" panose="020B0604030504040204"/>
                </a:rPr>
                <a:t> </a:t>
              </a:r>
              <a:r>
                <a:rPr lang="fr-FR" sz="1800" spc="200" dirty="0" err="1">
                  <a:solidFill>
                    <a:srgbClr val="808080"/>
                  </a:solidFill>
                  <a:latin typeface="Verdana" panose="020B0604030504040204"/>
                  <a:cs typeface="Verdana" panose="020B0604030504040204"/>
                </a:rPr>
                <a:t>Website</a:t>
              </a:r>
              <a:r>
                <a:rPr lang="fr-FR" sz="1800" spc="200" dirty="0">
                  <a:solidFill>
                    <a:srgbClr val="808080"/>
                  </a:solidFill>
                  <a:latin typeface="Verdana" panose="020B0604030504040204"/>
                  <a:cs typeface="Verdana" panose="020B0604030504040204"/>
                </a:rPr>
                <a:t>:</a:t>
              </a:r>
            </a:p>
            <a:p>
              <a:pPr algn="l"/>
              <a:r>
                <a:rPr lang="fr-FR" sz="1800" b="1" spc="200" dirty="0" err="1">
                  <a:solidFill>
                    <a:srgbClr val="174C96"/>
                  </a:solidFill>
                  <a:latin typeface="Verdana" panose="020B0604030504040204"/>
                  <a:cs typeface="Verdana" panose="020B0604030504040204"/>
                </a:rPr>
                <a:t>www.aal-europe.eu</a:t>
              </a:r>
              <a:endParaRPr lang="fr-FR" sz="1800" b="1" spc="200" dirty="0">
                <a:solidFill>
                  <a:srgbClr val="174C96"/>
                </a:solidFill>
                <a:latin typeface="Verdana" panose="020B0604030504040204"/>
                <a:cs typeface="Verdana" panose="020B0604030504040204"/>
              </a:endParaRPr>
            </a:p>
          </p:txBody>
        </p:sp>
        <p:pic>
          <p:nvPicPr>
            <p:cNvPr id="21" name="Image 20" descr="triangle_blue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3392" y="2208478"/>
              <a:ext cx="205556" cy="212188"/>
            </a:xfrm>
            <a:prstGeom prst="rect">
              <a:avLst/>
            </a:prstGeom>
          </p:spPr>
        </p:pic>
      </p:grpSp>
      <p:grpSp>
        <p:nvGrpSpPr>
          <p:cNvPr id="22" name="Grouper 21"/>
          <p:cNvGrpSpPr/>
          <p:nvPr userDrawn="1"/>
        </p:nvGrpSpPr>
        <p:grpSpPr>
          <a:xfrm>
            <a:off x="2620794" y="5681460"/>
            <a:ext cx="5915702" cy="725272"/>
            <a:chOff x="1363392" y="2113058"/>
            <a:chExt cx="5914161" cy="725272"/>
          </a:xfrm>
        </p:grpSpPr>
        <p:sp>
          <p:nvSpPr>
            <p:cNvPr id="23" name="Titre 1"/>
            <p:cNvSpPr txBox="1"/>
            <p:nvPr/>
          </p:nvSpPr>
          <p:spPr>
            <a:xfrm>
              <a:off x="1665625" y="2113058"/>
              <a:ext cx="5611928" cy="72527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BE" sz="1800" spc="200" dirty="0">
                  <a:solidFill>
                    <a:srgbClr val="808080"/>
                  </a:solidFill>
                  <a:latin typeface="Verdana" panose="020B0604030504040204"/>
                  <a:cs typeface="Verdana" panose="020B0604030504040204"/>
                </a:rPr>
                <a:t>T</a:t>
              </a:r>
              <a:r>
                <a:rPr lang="fr-FR" sz="1800" spc="200" dirty="0" err="1">
                  <a:solidFill>
                    <a:srgbClr val="808080"/>
                  </a:solidFill>
                  <a:latin typeface="Verdana" panose="020B0604030504040204"/>
                  <a:cs typeface="Verdana" panose="020B0604030504040204"/>
                </a:rPr>
                <a:t>he</a:t>
              </a:r>
              <a:r>
                <a:rPr lang="fr-FR" sz="1800" spc="200" dirty="0">
                  <a:solidFill>
                    <a:srgbClr val="808080"/>
                  </a:solidFill>
                  <a:latin typeface="Verdana" panose="020B0604030504040204"/>
                  <a:cs typeface="Verdana" panose="020B0604030504040204"/>
                </a:rPr>
                <a:t> AAL Forum </a:t>
              </a:r>
              <a:r>
                <a:rPr lang="fr-FR" sz="1800" spc="200" dirty="0" err="1">
                  <a:solidFill>
                    <a:srgbClr val="808080"/>
                  </a:solidFill>
                  <a:latin typeface="Verdana" panose="020B0604030504040204"/>
                  <a:cs typeface="Verdana" panose="020B0604030504040204"/>
                </a:rPr>
                <a:t>website</a:t>
              </a:r>
              <a:r>
                <a:rPr lang="fr-FR" sz="1800" spc="200" dirty="0">
                  <a:solidFill>
                    <a:srgbClr val="808080"/>
                  </a:solidFill>
                  <a:latin typeface="Verdana" panose="020B0604030504040204"/>
                  <a:cs typeface="Verdana" panose="020B0604030504040204"/>
                </a:rPr>
                <a:t>:</a:t>
              </a:r>
            </a:p>
            <a:p>
              <a:pPr algn="l"/>
              <a:r>
                <a:rPr lang="fr-FR" sz="1800" b="1" spc="200" dirty="0" err="1">
                  <a:solidFill>
                    <a:srgbClr val="174C96"/>
                  </a:solidFill>
                  <a:latin typeface="Verdana" panose="020B0604030504040204"/>
                  <a:cs typeface="Verdana" panose="020B0604030504040204"/>
                </a:rPr>
                <a:t>www.aalforum.eu</a:t>
              </a:r>
              <a:endParaRPr lang="fr-FR" sz="1800" b="1" spc="200" dirty="0">
                <a:solidFill>
                  <a:srgbClr val="174C96"/>
                </a:solidFill>
                <a:latin typeface="Verdana" panose="020B0604030504040204"/>
                <a:cs typeface="Verdana" panose="020B0604030504040204"/>
              </a:endParaRPr>
            </a:p>
          </p:txBody>
        </p:sp>
        <p:pic>
          <p:nvPicPr>
            <p:cNvPr id="24" name="Image 23" descr="triangle_blue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3392" y="2208478"/>
              <a:ext cx="205556" cy="2121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26220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812801" y="1600202"/>
            <a:ext cx="7211484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8227484" y="1600202"/>
            <a:ext cx="3354917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8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335916"/>
            <a:ext cx="10972801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74C96"/>
                </a:solidFill>
                <a:latin typeface="Verdana" panose="020B0604030504040204"/>
                <a:cs typeface="Verdana" panose="020B0604030504040204"/>
              </a:defRPr>
            </a:lvl1pPr>
          </a:lstStyle>
          <a:p>
            <a:r>
              <a:rPr lang="nl-BE" dirty="0"/>
              <a:t>Cliquez et modifiez le titre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534358" y="6372862"/>
            <a:ext cx="2844800" cy="365125"/>
          </a:xfrm>
          <a:prstGeom prst="rect">
            <a:avLst/>
          </a:prstGeom>
        </p:spPr>
        <p:txBody>
          <a:bodyPr/>
          <a:lstStyle/>
          <a:p>
            <a:fld id="{544C33DF-DC9A-3A45-81C8-29AD76D85677}" type="slidenum">
              <a:rPr lang="fr-FR" smtClean="0"/>
              <a:t>‹#›</a:t>
            </a:fld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499015" y="6489702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74C96"/>
                </a:solidFill>
              </a:defRPr>
            </a:lvl1pPr>
          </a:lstStyle>
          <a:p>
            <a:r>
              <a:rPr lang="fr-FR" sz="1000" dirty="0">
                <a:latin typeface="Verdana" panose="020B0604030504040204"/>
                <a:cs typeface="Verdana" panose="020B0604030504040204"/>
              </a:rPr>
              <a:t>Name of </a:t>
            </a:r>
            <a:r>
              <a:rPr lang="fr-FR" sz="1000" dirty="0" err="1">
                <a:latin typeface="Verdana" panose="020B0604030504040204"/>
                <a:cs typeface="Verdana" panose="020B0604030504040204"/>
              </a:rPr>
              <a:t>conference</a:t>
            </a:r>
            <a:r>
              <a:rPr lang="fr-FR" sz="1000" dirty="0">
                <a:latin typeface="Verdana" panose="020B0604030504040204"/>
                <a:cs typeface="Verdana" panose="020B0604030504040204"/>
              </a:rPr>
              <a:t>, place, date</a:t>
            </a:r>
          </a:p>
        </p:txBody>
      </p:sp>
    </p:spTree>
    <p:extLst>
      <p:ext uri="{BB962C8B-B14F-4D97-AF65-F5344CB8AC3E}">
        <p14:creationId xmlns:p14="http://schemas.microsoft.com/office/powerpoint/2010/main" val="1630929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rgbClr val="174C96"/>
                </a:solidFill>
                <a:latin typeface="Verdana" panose="020B0604030504040204"/>
                <a:cs typeface="Verdana" panose="020B060403050404020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dirty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Verdana" panose="020B0604030504040204"/>
                <a:cs typeface="Verdana" panose="020B0604030504040204"/>
              </a:defRPr>
            </a:lvl1pPr>
            <a:lvl2pPr>
              <a:defRPr sz="2000">
                <a:latin typeface="Verdana" panose="020B0604030504040204"/>
                <a:cs typeface="Verdana" panose="020B0604030504040204"/>
              </a:defRPr>
            </a:lvl2pPr>
            <a:lvl3pPr>
              <a:defRPr sz="1800">
                <a:latin typeface="Verdana" panose="020B0604030504040204"/>
                <a:cs typeface="Verdana" panose="020B0604030504040204"/>
              </a:defRPr>
            </a:lvl3pPr>
            <a:lvl4pPr>
              <a:defRPr sz="1600">
                <a:latin typeface="Verdana" panose="020B0604030504040204"/>
                <a:cs typeface="Verdana" panose="020B0604030504040204"/>
              </a:defRPr>
            </a:lvl4pPr>
            <a:lvl5pPr>
              <a:defRPr sz="1600">
                <a:latin typeface="Verdana" panose="020B0604030504040204"/>
                <a:cs typeface="Verdana" panose="020B0604030504040204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7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rgbClr val="174C96"/>
                </a:solidFill>
                <a:latin typeface="Verdana" panose="020B0604030504040204"/>
                <a:cs typeface="Verdana" panose="020B060403050404020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dirty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193367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Verdana" panose="020B0604030504040204"/>
                <a:cs typeface="Verdana" panose="020B0604030504040204"/>
              </a:defRPr>
            </a:lvl1pPr>
            <a:lvl2pPr>
              <a:defRPr sz="2000">
                <a:latin typeface="Verdana" panose="020B0604030504040204"/>
                <a:cs typeface="Verdana" panose="020B0604030504040204"/>
              </a:defRPr>
            </a:lvl2pPr>
            <a:lvl3pPr>
              <a:defRPr sz="1800">
                <a:latin typeface="Verdana" panose="020B0604030504040204"/>
                <a:cs typeface="Verdana" panose="020B0604030504040204"/>
              </a:defRPr>
            </a:lvl3pPr>
            <a:lvl4pPr>
              <a:defRPr sz="1600">
                <a:latin typeface="Verdana" panose="020B0604030504040204"/>
                <a:cs typeface="Verdana" panose="020B0604030504040204"/>
              </a:defRPr>
            </a:lvl4pPr>
            <a:lvl5pPr>
              <a:defRPr sz="1600">
                <a:latin typeface="Verdana" panose="020B0604030504040204"/>
                <a:cs typeface="Verdana" panose="020B0604030504040204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10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335916"/>
            <a:ext cx="10972801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74C96"/>
                </a:solidFill>
                <a:latin typeface="Verdana" panose="020B0604030504040204"/>
                <a:cs typeface="Verdana" panose="020B0604030504040204"/>
              </a:defRPr>
            </a:lvl1pPr>
          </a:lstStyle>
          <a:p>
            <a:r>
              <a:rPr lang="nl-BE" dirty="0"/>
              <a:t>Cliquez et modifiez le titre</a:t>
            </a:r>
            <a:endParaRPr lang="fr-FR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544522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544C33DF-DC9A-3A45-81C8-29AD76D85677}" type="slidenum">
              <a:rPr lang="fr-FR" smtClean="0"/>
              <a:t>‹#›</a:t>
            </a:fld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00637" y="640080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fr-FR" dirty="0"/>
              <a:t>Name of </a:t>
            </a:r>
            <a:r>
              <a:rPr lang="fr-FR" dirty="0" err="1"/>
              <a:t>conference</a:t>
            </a:r>
            <a:r>
              <a:rPr lang="fr-FR" dirty="0"/>
              <a:t>, place, date</a:t>
            </a:r>
          </a:p>
        </p:txBody>
      </p:sp>
    </p:spTree>
    <p:extLst>
      <p:ext uri="{BB962C8B-B14F-4D97-AF65-F5344CB8AC3E}">
        <p14:creationId xmlns:p14="http://schemas.microsoft.com/office/powerpoint/2010/main" val="2334840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335916"/>
            <a:ext cx="10972801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74C96"/>
                </a:solidFill>
                <a:latin typeface="Verdana" panose="020B0604030504040204"/>
                <a:cs typeface="Verdana" panose="020B0604030504040204"/>
              </a:defRPr>
            </a:lvl1pPr>
          </a:lstStyle>
          <a:p>
            <a:r>
              <a:rPr lang="nl-BE" dirty="0"/>
              <a:t>Cliquez et modifiez le titre</a:t>
            </a:r>
            <a:endParaRPr lang="fr-FR" dirty="0"/>
          </a:p>
        </p:txBody>
      </p:sp>
      <p:sp>
        <p:nvSpPr>
          <p:cNvPr id="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534358" y="6372862"/>
            <a:ext cx="2844800" cy="365125"/>
          </a:xfrm>
          <a:prstGeom prst="rect">
            <a:avLst/>
          </a:prstGeom>
        </p:spPr>
        <p:txBody>
          <a:bodyPr/>
          <a:lstStyle/>
          <a:p>
            <a:fld id="{544C33DF-DC9A-3A45-81C8-29AD76D85677}" type="slidenum">
              <a:rPr lang="fr-FR" smtClean="0"/>
              <a:t>‹#›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499015" y="6489702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74C96"/>
                </a:solidFill>
              </a:defRPr>
            </a:lvl1pPr>
          </a:lstStyle>
          <a:p>
            <a:r>
              <a:rPr lang="fr-FR" sz="1000" dirty="0">
                <a:latin typeface="Verdana" panose="020B0604030504040204"/>
                <a:cs typeface="Verdana" panose="020B0604030504040204"/>
              </a:rPr>
              <a:t>Name of </a:t>
            </a:r>
            <a:r>
              <a:rPr lang="fr-FR" sz="1000" dirty="0" err="1">
                <a:latin typeface="Verdana" panose="020B0604030504040204"/>
                <a:cs typeface="Verdana" panose="020B0604030504040204"/>
              </a:rPr>
              <a:t>conference</a:t>
            </a:r>
            <a:r>
              <a:rPr lang="fr-FR" sz="1000" dirty="0">
                <a:latin typeface="Verdana" panose="020B0604030504040204"/>
                <a:cs typeface="Verdana" panose="020B0604030504040204"/>
              </a:rPr>
              <a:t>, place, date</a:t>
            </a:r>
          </a:p>
        </p:txBody>
      </p:sp>
    </p:spTree>
    <p:extLst>
      <p:ext uri="{BB962C8B-B14F-4D97-AF65-F5344CB8AC3E}">
        <p14:creationId xmlns:p14="http://schemas.microsoft.com/office/powerpoint/2010/main" val="32125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534358" y="6372862"/>
            <a:ext cx="2844800" cy="365125"/>
          </a:xfrm>
          <a:prstGeom prst="rect">
            <a:avLst/>
          </a:prstGeom>
        </p:spPr>
        <p:txBody>
          <a:bodyPr/>
          <a:lstStyle/>
          <a:p>
            <a:fld id="{544C33DF-DC9A-3A45-81C8-29AD76D85677}" type="slidenum">
              <a:rPr lang="fr-FR" smtClean="0"/>
              <a:t>‹#›</a:t>
            </a:fld>
            <a:endParaRPr lang="fr-FR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792921" y="647310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74C96"/>
                </a:solidFill>
              </a:defRPr>
            </a:lvl1pPr>
          </a:lstStyle>
          <a:p>
            <a:r>
              <a:rPr lang="fr-FR" sz="1000" dirty="0">
                <a:latin typeface="Verdana" panose="020B0604030504040204"/>
                <a:cs typeface="Verdana" panose="020B0604030504040204"/>
              </a:rPr>
              <a:t>Name of </a:t>
            </a:r>
            <a:r>
              <a:rPr lang="fr-FR" sz="1000" dirty="0" err="1">
                <a:latin typeface="Verdana" panose="020B0604030504040204"/>
                <a:cs typeface="Verdana" panose="020B0604030504040204"/>
              </a:rPr>
              <a:t>conference</a:t>
            </a:r>
            <a:r>
              <a:rPr lang="fr-FR" sz="1000" dirty="0">
                <a:latin typeface="Verdana" panose="020B0604030504040204"/>
                <a:cs typeface="Verdana" panose="020B0604030504040204"/>
              </a:rPr>
              <a:t> ,place, date</a:t>
            </a:r>
          </a:p>
        </p:txBody>
      </p:sp>
    </p:spTree>
    <p:extLst>
      <p:ext uri="{BB962C8B-B14F-4D97-AF65-F5344CB8AC3E}">
        <p14:creationId xmlns:p14="http://schemas.microsoft.com/office/powerpoint/2010/main" val="196634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rgbClr val="174C96"/>
                </a:solidFill>
                <a:latin typeface="Verdana" panose="020B0604030504040204"/>
                <a:cs typeface="Verdana" panose="020B0604030504040204"/>
              </a:defRPr>
            </a:lvl1pPr>
          </a:lstStyle>
          <a:p>
            <a:r>
              <a:rPr lang="nl-BE" dirty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766733" y="273052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174C96"/>
                </a:solidFill>
                <a:latin typeface="Verdana" panose="020B0604030504040204"/>
                <a:cs typeface="Verdana" panose="020B0604030504040204"/>
              </a:defRPr>
            </a:lvl1pPr>
            <a:lvl2pPr>
              <a:defRPr sz="2000">
                <a:latin typeface="Verdana" panose="020B0604030504040204"/>
                <a:cs typeface="Verdana" panose="020B0604030504040204"/>
              </a:defRPr>
            </a:lvl2pPr>
            <a:lvl3pPr>
              <a:defRPr sz="1800">
                <a:latin typeface="Verdana" panose="020B0604030504040204"/>
                <a:cs typeface="Verdana" panose="020B0604030504040204"/>
              </a:defRPr>
            </a:lvl3pPr>
            <a:lvl4pPr>
              <a:defRPr sz="1600">
                <a:latin typeface="Verdana" panose="020B0604030504040204"/>
                <a:cs typeface="Verdana" panose="020B0604030504040204"/>
              </a:defRPr>
            </a:lvl4pPr>
            <a:lvl5pPr>
              <a:defRPr sz="1400">
                <a:latin typeface="Verdana" panose="020B0604030504040204"/>
                <a:cs typeface="Verdana" panose="020B0604030504040204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09601" y="1435102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Verdana" panose="020B0604030504040204"/>
                <a:cs typeface="Verdana" panose="020B0604030504040204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dirty="0"/>
              <a:t>Cliquez pour modifier les styles du texte du masque</a:t>
            </a:r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534358" y="6372862"/>
            <a:ext cx="2844800" cy="365125"/>
          </a:xfrm>
          <a:prstGeom prst="rect">
            <a:avLst/>
          </a:prstGeom>
        </p:spPr>
        <p:txBody>
          <a:bodyPr/>
          <a:lstStyle/>
          <a:p>
            <a:fld id="{544C33DF-DC9A-3A45-81C8-29AD76D85677}" type="slidenum">
              <a:rPr lang="fr-FR" smtClean="0"/>
              <a:t>‹#›</a:t>
            </a:fld>
            <a:endParaRPr 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499015" y="6489702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74C96"/>
                </a:solidFill>
              </a:defRPr>
            </a:lvl1pPr>
          </a:lstStyle>
          <a:p>
            <a:r>
              <a:rPr lang="fr-FR" sz="1000" dirty="0">
                <a:latin typeface="Verdana" panose="020B0604030504040204"/>
                <a:cs typeface="Verdana" panose="020B0604030504040204"/>
              </a:rPr>
              <a:t>Name of </a:t>
            </a:r>
            <a:r>
              <a:rPr lang="fr-FR" sz="1000" dirty="0" err="1">
                <a:latin typeface="Verdana" panose="020B0604030504040204"/>
                <a:cs typeface="Verdana" panose="020B0604030504040204"/>
              </a:rPr>
              <a:t>conference</a:t>
            </a:r>
            <a:r>
              <a:rPr lang="fr-FR" sz="1000" dirty="0">
                <a:latin typeface="Verdana" panose="020B0604030504040204"/>
                <a:cs typeface="Verdana" panose="020B0604030504040204"/>
              </a:rPr>
              <a:t>, place, date</a:t>
            </a:r>
          </a:p>
        </p:txBody>
      </p:sp>
    </p:spTree>
    <p:extLst>
      <p:ext uri="{BB962C8B-B14F-4D97-AF65-F5344CB8AC3E}">
        <p14:creationId xmlns:p14="http://schemas.microsoft.com/office/powerpoint/2010/main" val="2499507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585857" y="6356351"/>
            <a:ext cx="28439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81C17-C8B8-0D4A-A150-B1D4E8C241F7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692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4A240D7-5A3C-40C5-95A5-300110B5B135}"/>
              </a:ext>
            </a:extLst>
          </p:cNvPr>
          <p:cNvSpPr txBox="1"/>
          <p:nvPr/>
        </p:nvSpPr>
        <p:spPr>
          <a:xfrm>
            <a:off x="927953" y="2111233"/>
            <a:ext cx="10334096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BE" sz="1600" b="1" i="0" u="sng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Guidelines</a:t>
            </a:r>
            <a:r>
              <a:rPr lang="en-BE" sz="1600" b="0" i="0" u="none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</a:p>
          <a:p>
            <a:pPr algn="just"/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</a:t>
            </a: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he purpose of the meeting is not only to ensure that </a:t>
            </a:r>
            <a:r>
              <a:rPr lang="en-BE" sz="16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clear view on the progress </a:t>
            </a: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 the project is provided to the AAL CMU and the reviewers but also to </a:t>
            </a:r>
            <a:r>
              <a:rPr lang="en-BE" sz="16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exchange</a:t>
            </a: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and discuss the </a:t>
            </a:r>
            <a:r>
              <a:rPr lang="en-BE" sz="16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future perspectives for the solution/ product  and its foreseen impact </a:t>
            </a:r>
            <a:endParaRPr lang="en-BE" sz="1600" b="1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BE" sz="1600" b="0" i="0" u="none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Presentations should be </a:t>
            </a:r>
            <a:r>
              <a:rPr lang="en-BE" sz="1600" b="1" i="0" u="none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results</a:t>
            </a:r>
            <a:r>
              <a:rPr lang="en-BE" sz="1600" b="0" i="0" u="none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and (potential) </a:t>
            </a:r>
            <a:r>
              <a:rPr lang="en-BE" sz="1600" b="1" i="0" u="none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impact</a:t>
            </a:r>
            <a:r>
              <a:rPr lang="en-BE" sz="1600" b="0" i="0" u="none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oriented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BE" sz="1600" b="0" i="0" u="none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Presentations should follow the </a:t>
            </a:r>
            <a:r>
              <a:rPr lang="en-BE" sz="1600" b="1" i="0" u="none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imposed template </a:t>
            </a:r>
            <a:r>
              <a:rPr lang="en-BE" sz="1600" b="0" i="0" u="none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and respect th</a:t>
            </a: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 maximum number of slides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</a:t>
            </a:r>
            <a:r>
              <a:rPr lang="en-BE" sz="16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epetition</a:t>
            </a:r>
            <a:r>
              <a:rPr lang="en-BE" sz="16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 the content of the deliverables should be </a:t>
            </a:r>
            <a:r>
              <a:rPr lang="en-BE" sz="16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limited</a:t>
            </a: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in presentations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BE" sz="1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en-BE" sz="1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en-BE" sz="1600" b="1" i="0" u="sng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Recommendations</a:t>
            </a:r>
            <a:r>
              <a:rPr lang="en-BE" sz="1600" b="0" i="0" u="none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algn="just"/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Presentations should be rehearsed in advance to ensure an efficient time keeping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</a:t>
            </a:r>
            <a:r>
              <a:rPr lang="en-BE" sz="16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opics</a:t>
            </a: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should be presented by different partners to ensure a good meeting dynamic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BE" sz="1600" b="0" i="0" u="none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Presentations should be concise, </a:t>
            </a: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precise and pertinent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b="1" dirty="0">
                <a:solidFill>
                  <a:schemeClr val="tx2"/>
                </a:solidFill>
                <a:latin typeface="Verdana" panose="020B0604030504040204" pitchFamily="34" charset="0"/>
              </a:rPr>
              <a:t>Guidelines for the consortium</a:t>
            </a:r>
            <a:br>
              <a:rPr lang="de-DE" b="1" dirty="0">
                <a:solidFill>
                  <a:srgbClr val="002060"/>
                </a:solidFill>
                <a:latin typeface="Verdana" panose="020B0604030504040204" pitchFamily="34" charset="0"/>
              </a:rPr>
            </a:b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01115" y="6372862"/>
            <a:ext cx="2844059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C33DF-DC9A-3A45-81C8-29AD76D8567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E2921AFF-B968-474D-9FF8-68903F411E1A}"/>
              </a:ext>
            </a:extLst>
          </p:cNvPr>
          <p:cNvSpPr txBox="1">
            <a:spLocks/>
          </p:cNvSpPr>
          <p:nvPr/>
        </p:nvSpPr>
        <p:spPr>
          <a:xfrm>
            <a:off x="609599" y="5478510"/>
            <a:ext cx="10972801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174C96"/>
                </a:solidFill>
                <a:latin typeface="Verdana" panose="020B0604030504040204"/>
                <a:ea typeface="+mj-ea"/>
                <a:cs typeface="Verdana" panose="020B0604030504040204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erdana" panose="020B0604030504040204" pitchFamily="34" charset="0"/>
                <a:ea typeface="+mj-ea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 panose="020B0604030504040204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23026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01115" y="6372862"/>
            <a:ext cx="2844059" cy="365125"/>
          </a:xfrm>
        </p:spPr>
        <p:txBody>
          <a:bodyPr/>
          <a:lstStyle/>
          <a:p>
            <a:pPr defTabSz="457200"/>
            <a:fld id="{544C33DF-DC9A-3A45-81C8-29AD76D85677}" type="slidenum">
              <a:rPr lang="fr-FR">
                <a:solidFill>
                  <a:srgbClr val="FFFFFF">
                    <a:tint val="75000"/>
                  </a:srgbClr>
                </a:solidFill>
                <a:latin typeface="Calibri"/>
              </a:rPr>
              <a:pPr defTabSz="457200"/>
              <a:t>10</a:t>
            </a:fld>
            <a:endParaRPr lang="fr-FR" dirty="0">
              <a:solidFill>
                <a:srgbClr val="FFFFFF">
                  <a:tint val="75000"/>
                </a:srgbClr>
              </a:solidFill>
              <a:latin typeface="Calibri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E2921AFF-B968-474D-9FF8-68903F411E1A}"/>
              </a:ext>
            </a:extLst>
          </p:cNvPr>
          <p:cNvSpPr txBox="1">
            <a:spLocks/>
          </p:cNvSpPr>
          <p:nvPr/>
        </p:nvSpPr>
        <p:spPr>
          <a:xfrm>
            <a:off x="609599" y="5478510"/>
            <a:ext cx="10972801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174C96"/>
                </a:solidFill>
                <a:latin typeface="Verdana" panose="020B0604030504040204"/>
                <a:ea typeface="+mj-ea"/>
                <a:cs typeface="Verdana" panose="020B0604030504040204"/>
              </a:defRPr>
            </a:lvl1pPr>
          </a:lstStyle>
          <a:p>
            <a:br>
              <a:rPr lang="de-DE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E1B23C-4AC3-4054-8CA9-1AAD4CAE7CC8}"/>
              </a:ext>
            </a:extLst>
          </p:cNvPr>
          <p:cNvSpPr txBox="1"/>
          <p:nvPr/>
        </p:nvSpPr>
        <p:spPr>
          <a:xfrm>
            <a:off x="1626730" y="2373582"/>
            <a:ext cx="893853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BE" sz="6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PART 2</a:t>
            </a:r>
          </a:p>
          <a:p>
            <a:pPr algn="ctr"/>
            <a:r>
              <a:rPr lang="en-BE" sz="6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algn="ctr"/>
            <a:r>
              <a:rPr lang="en-BE" sz="2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REACHING THE OBJECTIVES OF THE AAL PROGRAMME</a:t>
            </a:r>
          </a:p>
        </p:txBody>
      </p:sp>
    </p:spTree>
    <p:extLst>
      <p:ext uri="{BB962C8B-B14F-4D97-AF65-F5344CB8AC3E}">
        <p14:creationId xmlns:p14="http://schemas.microsoft.com/office/powerpoint/2010/main" val="2601769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4A240D7-5A3C-40C5-95A5-300110B5B135}"/>
              </a:ext>
            </a:extLst>
          </p:cNvPr>
          <p:cNvSpPr txBox="1"/>
          <p:nvPr/>
        </p:nvSpPr>
        <p:spPr>
          <a:xfrm>
            <a:off x="927953" y="2120564"/>
            <a:ext cx="10017221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b="1" i="0" u="sng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Improving the quality of life of older people and their network</a:t>
            </a:r>
            <a:r>
              <a:rPr lang="en-BE" sz="1600" b="1" i="0" u="sng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</a:p>
          <a:p>
            <a:endParaRPr lang="en-BE" sz="1600" b="1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b="0" i="0" u="none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</a:p>
          <a:p>
            <a:endParaRPr lang="en-BE" sz="1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BE" sz="1600" b="1" u="sng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KPIS</a:t>
            </a: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(which </a:t>
            </a:r>
            <a:r>
              <a:rPr lang="en-BE" sz="16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KPIs</a:t>
            </a: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do you suggest to measure how the project will reach this objective?)</a:t>
            </a:r>
          </a:p>
          <a:p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b="0" i="0" u="none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</a:p>
          <a:p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69456"/>
            <a:ext cx="11204714" cy="1143000"/>
          </a:xfrm>
        </p:spPr>
        <p:txBody>
          <a:bodyPr/>
          <a:lstStyle/>
          <a:p>
            <a:r>
              <a:rPr lang="it-IT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CONTRIBUTIONS TO AAL</a:t>
            </a:r>
            <a:r>
              <a:rPr lang="en-BE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 OBJECTIVES</a:t>
            </a:r>
            <a:br>
              <a:rPr lang="de-DE" sz="3200" b="1" dirty="0">
                <a:solidFill>
                  <a:srgbClr val="002060"/>
                </a:solidFill>
                <a:latin typeface="Verdana" panose="020B0604030504040204" pitchFamily="34" charset="0"/>
              </a:rPr>
            </a:b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01115" y="6372862"/>
            <a:ext cx="2844059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C33DF-DC9A-3A45-81C8-29AD76D8567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E2921AFF-B968-474D-9FF8-68903F411E1A}"/>
              </a:ext>
            </a:extLst>
          </p:cNvPr>
          <p:cNvSpPr txBox="1">
            <a:spLocks/>
          </p:cNvSpPr>
          <p:nvPr/>
        </p:nvSpPr>
        <p:spPr>
          <a:xfrm>
            <a:off x="609599" y="5478510"/>
            <a:ext cx="10972801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174C96"/>
                </a:solidFill>
                <a:latin typeface="Verdana" panose="020B0604030504040204"/>
                <a:ea typeface="+mj-ea"/>
                <a:cs typeface="Verdana" panose="020B0604030504040204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erdana" panose="020B0604030504040204" pitchFamily="34" charset="0"/>
                <a:ea typeface="+mj-ea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 panose="020B0604030504040204"/>
              <a:ea typeface="+mj-ea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60EE6E-0FAB-453B-A8AB-050E8279B29A}"/>
              </a:ext>
            </a:extLst>
          </p:cNvPr>
          <p:cNvSpPr/>
          <p:nvPr/>
        </p:nvSpPr>
        <p:spPr>
          <a:xfrm>
            <a:off x="10452283" y="1295010"/>
            <a:ext cx="1623527" cy="114300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b="1" dirty="0">
                <a:solidFill>
                  <a:srgbClr val="002060"/>
                </a:solidFill>
              </a:rPr>
              <a:t>INSERT PROJECT LOGO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862A7D-925C-4614-AF82-7F5CEE85DD8F}"/>
              </a:ext>
            </a:extLst>
          </p:cNvPr>
          <p:cNvSpPr/>
          <p:nvPr/>
        </p:nvSpPr>
        <p:spPr>
          <a:xfrm>
            <a:off x="1628967" y="977564"/>
            <a:ext cx="8934064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sz="5400" b="1" dirty="0">
                <a:solidFill>
                  <a:srgbClr val="FF0000"/>
                </a:solidFill>
                <a:effectLst/>
                <a:latin typeface="+mj-lt"/>
              </a:rPr>
              <a:t>MAXIMUM </a:t>
            </a:r>
            <a:r>
              <a:rPr lang="en-BE" sz="5400" b="1" dirty="0">
                <a:solidFill>
                  <a:srgbClr val="FF0000"/>
                </a:solidFill>
                <a:latin typeface="+mj-lt"/>
              </a:rPr>
              <a:t>1</a:t>
            </a:r>
            <a:r>
              <a:rPr lang="en-BE" sz="5400" b="1" dirty="0">
                <a:solidFill>
                  <a:srgbClr val="FF0000"/>
                </a:solidFill>
                <a:effectLst/>
                <a:latin typeface="+mj-lt"/>
              </a:rPr>
              <a:t> SLIDE</a:t>
            </a:r>
            <a:endParaRPr lang="en-GB" sz="2000" b="1" dirty="0"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9728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4A240D7-5A3C-40C5-95A5-300110B5B135}"/>
              </a:ext>
            </a:extLst>
          </p:cNvPr>
          <p:cNvSpPr txBox="1"/>
          <p:nvPr/>
        </p:nvSpPr>
        <p:spPr>
          <a:xfrm>
            <a:off x="927953" y="2120564"/>
            <a:ext cx="10017221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GB" sz="1600" b="1" i="0" u="sng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Supporting Health &amp; Care systems</a:t>
            </a:r>
            <a:endParaRPr lang="en-BE" sz="1600" b="1" i="0" u="sng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b="0" i="0" u="none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</a:p>
          <a:p>
            <a:endParaRPr lang="en-BE" sz="1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BE" sz="1600" b="1" u="sng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KPIS</a:t>
            </a: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(which </a:t>
            </a:r>
            <a:r>
              <a:rPr lang="en-BE" sz="16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KPIs</a:t>
            </a: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do you suggest to measure how the project will reach this objective?)</a:t>
            </a:r>
          </a:p>
          <a:p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b="0" i="0" u="none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</a:p>
          <a:p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69456"/>
            <a:ext cx="11204714" cy="1143000"/>
          </a:xfrm>
        </p:spPr>
        <p:txBody>
          <a:bodyPr/>
          <a:lstStyle/>
          <a:p>
            <a:r>
              <a:rPr lang="it-IT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CONTRIBUTIONS TO AAL</a:t>
            </a:r>
            <a:r>
              <a:rPr lang="en-BE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 OBJECTIVES</a:t>
            </a:r>
            <a:br>
              <a:rPr lang="de-DE" sz="3200" b="1" dirty="0">
                <a:solidFill>
                  <a:srgbClr val="002060"/>
                </a:solidFill>
                <a:latin typeface="Verdana" panose="020B0604030504040204" pitchFamily="34" charset="0"/>
              </a:rPr>
            </a:b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01115" y="6372862"/>
            <a:ext cx="2844059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C33DF-DC9A-3A45-81C8-29AD76D8567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E2921AFF-B968-474D-9FF8-68903F411E1A}"/>
              </a:ext>
            </a:extLst>
          </p:cNvPr>
          <p:cNvSpPr txBox="1">
            <a:spLocks/>
          </p:cNvSpPr>
          <p:nvPr/>
        </p:nvSpPr>
        <p:spPr>
          <a:xfrm>
            <a:off x="609599" y="5478510"/>
            <a:ext cx="10972801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174C96"/>
                </a:solidFill>
                <a:latin typeface="Verdana" panose="020B0604030504040204"/>
                <a:ea typeface="+mj-ea"/>
                <a:cs typeface="Verdana" panose="020B0604030504040204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erdana" panose="020B0604030504040204" pitchFamily="34" charset="0"/>
                <a:ea typeface="+mj-ea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 panose="020B0604030504040204"/>
              <a:ea typeface="+mj-ea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60EE6E-0FAB-453B-A8AB-050E8279B29A}"/>
              </a:ext>
            </a:extLst>
          </p:cNvPr>
          <p:cNvSpPr/>
          <p:nvPr/>
        </p:nvSpPr>
        <p:spPr>
          <a:xfrm>
            <a:off x="10450782" y="993387"/>
            <a:ext cx="1623527" cy="114300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b="1" dirty="0">
                <a:solidFill>
                  <a:srgbClr val="002060"/>
                </a:solidFill>
              </a:rPr>
              <a:t>INSERT PROJECT LOGO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862A7D-925C-4614-AF82-7F5CEE85DD8F}"/>
              </a:ext>
            </a:extLst>
          </p:cNvPr>
          <p:cNvSpPr/>
          <p:nvPr/>
        </p:nvSpPr>
        <p:spPr>
          <a:xfrm>
            <a:off x="1874922" y="1040956"/>
            <a:ext cx="8934064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sz="5400" b="1" dirty="0">
                <a:solidFill>
                  <a:srgbClr val="FF0000"/>
                </a:solidFill>
                <a:effectLst/>
                <a:latin typeface="+mj-lt"/>
              </a:rPr>
              <a:t>MAXIMUM </a:t>
            </a:r>
            <a:r>
              <a:rPr lang="en-BE" sz="5400" b="1" dirty="0">
                <a:solidFill>
                  <a:srgbClr val="FF0000"/>
                </a:solidFill>
                <a:latin typeface="+mj-lt"/>
              </a:rPr>
              <a:t>1</a:t>
            </a:r>
            <a:r>
              <a:rPr lang="en-BE" sz="5400" b="1" dirty="0">
                <a:solidFill>
                  <a:srgbClr val="FF0000"/>
                </a:solidFill>
                <a:effectLst/>
                <a:latin typeface="+mj-lt"/>
              </a:rPr>
              <a:t> SLIDE</a:t>
            </a:r>
            <a:endParaRPr lang="en-GB" sz="2000" b="1" dirty="0"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5175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4A240D7-5A3C-40C5-95A5-300110B5B135}"/>
              </a:ext>
            </a:extLst>
          </p:cNvPr>
          <p:cNvSpPr txBox="1"/>
          <p:nvPr/>
        </p:nvSpPr>
        <p:spPr>
          <a:xfrm>
            <a:off x="976640" y="2375922"/>
            <a:ext cx="1001722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n-GB" sz="1600" b="1" i="0" u="sng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Developing an </a:t>
            </a:r>
            <a:r>
              <a:rPr lang="en-GB" sz="1600" b="1" i="0" u="sng" strike="noStrike" baseline="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AgeTech</a:t>
            </a:r>
            <a:r>
              <a:rPr lang="en-GB" sz="1600" b="1" i="0" u="sng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sector in Europe </a:t>
            </a:r>
            <a:endParaRPr lang="en-BE" sz="1600" b="1" i="0" u="sng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BE" sz="1600" b="1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b="0" i="0" u="none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</a:p>
          <a:p>
            <a:endParaRPr lang="en-BE" sz="1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BE" sz="1600" b="1" u="sng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KPIS</a:t>
            </a: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(which </a:t>
            </a:r>
            <a:r>
              <a:rPr lang="en-BE" sz="16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KPIs</a:t>
            </a: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do you suggest to measure how the project will reach this objective?)</a:t>
            </a:r>
          </a:p>
          <a:p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b="0" i="0" u="none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...............................................................................................................................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69456"/>
            <a:ext cx="11204714" cy="1143000"/>
          </a:xfrm>
        </p:spPr>
        <p:txBody>
          <a:bodyPr/>
          <a:lstStyle/>
          <a:p>
            <a:r>
              <a:rPr lang="it-IT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CONTRIBUTIONS TO AAL</a:t>
            </a:r>
            <a:r>
              <a:rPr lang="en-BE" sz="3200" b="1" dirty="0">
                <a:solidFill>
                  <a:schemeClr val="tx2"/>
                </a:solidFill>
                <a:latin typeface="Verdana" panose="020B0604030504040204" pitchFamily="34" charset="0"/>
              </a:rPr>
              <a:t> OBJECTIVES</a:t>
            </a:r>
            <a:br>
              <a:rPr lang="de-DE" sz="3200" b="1" dirty="0">
                <a:solidFill>
                  <a:srgbClr val="002060"/>
                </a:solidFill>
                <a:latin typeface="Verdana" panose="020B0604030504040204" pitchFamily="34" charset="0"/>
              </a:rPr>
            </a:b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01115" y="6372862"/>
            <a:ext cx="2844059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C33DF-DC9A-3A45-81C8-29AD76D8567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E2921AFF-B968-474D-9FF8-68903F411E1A}"/>
              </a:ext>
            </a:extLst>
          </p:cNvPr>
          <p:cNvSpPr txBox="1">
            <a:spLocks/>
          </p:cNvSpPr>
          <p:nvPr/>
        </p:nvSpPr>
        <p:spPr>
          <a:xfrm>
            <a:off x="609599" y="5478510"/>
            <a:ext cx="10972801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174C96"/>
                </a:solidFill>
                <a:latin typeface="Verdana" panose="020B0604030504040204"/>
                <a:ea typeface="+mj-ea"/>
                <a:cs typeface="Verdana" panose="020B0604030504040204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erdana" panose="020B0604030504040204" pitchFamily="34" charset="0"/>
                <a:ea typeface="+mj-ea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 panose="020B0604030504040204"/>
              <a:ea typeface="+mj-ea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60EE6E-0FAB-453B-A8AB-050E8279B29A}"/>
              </a:ext>
            </a:extLst>
          </p:cNvPr>
          <p:cNvSpPr/>
          <p:nvPr/>
        </p:nvSpPr>
        <p:spPr>
          <a:xfrm>
            <a:off x="10452283" y="967245"/>
            <a:ext cx="1623527" cy="114300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b="1" dirty="0">
                <a:solidFill>
                  <a:srgbClr val="002060"/>
                </a:solidFill>
              </a:rPr>
              <a:t>INSERT PROJECT LOGO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862A7D-925C-4614-AF82-7F5CEE85DD8F}"/>
              </a:ext>
            </a:extLst>
          </p:cNvPr>
          <p:cNvSpPr/>
          <p:nvPr/>
        </p:nvSpPr>
        <p:spPr>
          <a:xfrm>
            <a:off x="1518219" y="1178533"/>
            <a:ext cx="8934064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sz="5400" b="1" dirty="0">
                <a:solidFill>
                  <a:srgbClr val="FF0000"/>
                </a:solidFill>
                <a:effectLst/>
                <a:latin typeface="+mj-lt"/>
              </a:rPr>
              <a:t>MAXIMUM </a:t>
            </a:r>
            <a:r>
              <a:rPr lang="en-BE" sz="5400" b="1" dirty="0">
                <a:solidFill>
                  <a:srgbClr val="FF0000"/>
                </a:solidFill>
                <a:latin typeface="+mj-lt"/>
              </a:rPr>
              <a:t>1</a:t>
            </a:r>
            <a:r>
              <a:rPr lang="en-BE" sz="5400" b="1" dirty="0">
                <a:solidFill>
                  <a:srgbClr val="FF0000"/>
                </a:solidFill>
                <a:effectLst/>
                <a:latin typeface="+mj-lt"/>
              </a:rPr>
              <a:t> SLIDE</a:t>
            </a:r>
            <a:endParaRPr lang="en-GB" sz="2000" b="1" dirty="0"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62011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6912375" y="669732"/>
            <a:ext cx="4211088" cy="3418175"/>
          </a:xfrm>
        </p:spPr>
        <p:txBody>
          <a:bodyPr>
            <a:normAutofit fontScale="90000"/>
          </a:bodyPr>
          <a:lstStyle/>
          <a:p>
            <a:r>
              <a:rPr lang="en-BE" sz="3100" dirty="0">
                <a:solidFill>
                  <a:srgbClr val="174C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ACRONYM</a:t>
            </a:r>
            <a:br>
              <a:rPr lang="en-GB" sz="4000" dirty="0">
                <a:solidFill>
                  <a:srgbClr val="174C9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700" dirty="0">
                <a:solidFill>
                  <a:srgbClr val="174C9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BE" sz="2700" dirty="0">
                <a:solidFill>
                  <a:srgbClr val="174C9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BE" sz="2700" dirty="0">
                <a:solidFill>
                  <a:srgbClr val="174C9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BE" sz="2700" dirty="0">
                <a:solidFill>
                  <a:srgbClr val="174C9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BE" sz="2700" b="1" dirty="0">
                <a:solidFill>
                  <a:srgbClr val="174C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TITLE</a:t>
            </a:r>
            <a:br>
              <a:rPr lang="en-GB" sz="3600" b="1" dirty="0">
                <a:solidFill>
                  <a:srgbClr val="174C9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4000" b="1" dirty="0">
                <a:solidFill>
                  <a:srgbClr val="174C9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4000" b="1" dirty="0">
              <a:solidFill>
                <a:srgbClr val="174C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7013339" y="4170311"/>
            <a:ext cx="4211087" cy="0"/>
          </a:xfrm>
          <a:prstGeom prst="line">
            <a:avLst/>
          </a:prstGeom>
          <a:ln>
            <a:solidFill>
              <a:srgbClr val="174C9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6912377" y="584746"/>
            <a:ext cx="4211087" cy="0"/>
          </a:xfrm>
          <a:prstGeom prst="line">
            <a:avLst/>
          </a:prstGeom>
          <a:ln>
            <a:solidFill>
              <a:srgbClr val="174C9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re 1"/>
          <p:cNvSpPr txBox="1">
            <a:spLocks/>
          </p:cNvSpPr>
          <p:nvPr/>
        </p:nvSpPr>
        <p:spPr>
          <a:xfrm>
            <a:off x="6932694" y="4259180"/>
            <a:ext cx="4190769" cy="60238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BE" sz="1400" spc="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Mid-Term Review meeting</a:t>
            </a:r>
          </a:p>
          <a:p>
            <a:pPr algn="l"/>
            <a:r>
              <a:rPr lang="en-BE" sz="1400" spc="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  <a:p>
            <a:pPr algn="l"/>
            <a:r>
              <a:rPr lang="en-BE" sz="1400" spc="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</a:t>
            </a:r>
            <a:endParaRPr lang="fr-FR" sz="1400" spc="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fr-FR" sz="1400" spc="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fr-FR" sz="1400" spc="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9AFFF0E-1F4B-482A-A4B2-DC01307B4B4C}"/>
              </a:ext>
            </a:extLst>
          </p:cNvPr>
          <p:cNvSpPr/>
          <p:nvPr/>
        </p:nvSpPr>
        <p:spPr>
          <a:xfrm>
            <a:off x="0" y="0"/>
            <a:ext cx="6792686" cy="635414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sz="2000" b="1" dirty="0">
                <a:solidFill>
                  <a:srgbClr val="002060"/>
                </a:solidFill>
              </a:rPr>
              <a:t>INSERT</a:t>
            </a:r>
          </a:p>
          <a:p>
            <a:pPr algn="ctr"/>
            <a:r>
              <a:rPr lang="en-BE" sz="2000" b="1" dirty="0">
                <a:solidFill>
                  <a:srgbClr val="002060"/>
                </a:solidFill>
              </a:rPr>
              <a:t> PROJECT PICTURE/LOGO</a:t>
            </a:r>
            <a:endParaRPr lang="en-GB" sz="2000" b="1" dirty="0">
              <a:solidFill>
                <a:srgbClr val="002060"/>
              </a:solidFill>
            </a:endParaRPr>
          </a:p>
        </p:txBody>
      </p:sp>
      <p:cxnSp>
        <p:nvCxnSpPr>
          <p:cNvPr id="8" name="Connecteur droit 10">
            <a:extLst>
              <a:ext uri="{FF2B5EF4-FFF2-40B4-BE49-F238E27FC236}">
                <a16:creationId xmlns:a16="http://schemas.microsoft.com/office/drawing/2014/main" id="{7963222D-B3A8-4A9F-99D9-7ED2EDF002E0}"/>
              </a:ext>
            </a:extLst>
          </p:cNvPr>
          <p:cNvCxnSpPr/>
          <p:nvPr/>
        </p:nvCxnSpPr>
        <p:spPr>
          <a:xfrm>
            <a:off x="6912377" y="1343503"/>
            <a:ext cx="4211087" cy="0"/>
          </a:xfrm>
          <a:prstGeom prst="line">
            <a:avLst/>
          </a:prstGeom>
          <a:ln>
            <a:solidFill>
              <a:srgbClr val="174C9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3299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b="1" dirty="0">
                <a:solidFill>
                  <a:schemeClr val="tx2"/>
                </a:solidFill>
                <a:latin typeface="Verdana" panose="020B0604030504040204" pitchFamily="34" charset="0"/>
              </a:rPr>
              <a:t>AGENDA</a:t>
            </a:r>
            <a:br>
              <a:rPr lang="de-DE" b="1" dirty="0">
                <a:solidFill>
                  <a:srgbClr val="002060"/>
                </a:solidFill>
                <a:latin typeface="Verdana" panose="020B0604030504040204" pitchFamily="34" charset="0"/>
              </a:rPr>
            </a:b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01115" y="6372862"/>
            <a:ext cx="2844059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C33DF-DC9A-3A45-81C8-29AD76D8567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E2921AFF-B968-474D-9FF8-68903F411E1A}"/>
              </a:ext>
            </a:extLst>
          </p:cNvPr>
          <p:cNvSpPr txBox="1">
            <a:spLocks/>
          </p:cNvSpPr>
          <p:nvPr/>
        </p:nvSpPr>
        <p:spPr>
          <a:xfrm>
            <a:off x="609599" y="5478510"/>
            <a:ext cx="10972801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174C96"/>
                </a:solidFill>
                <a:latin typeface="Verdana" panose="020B0604030504040204"/>
                <a:ea typeface="+mj-ea"/>
                <a:cs typeface="Verdana" panose="020B0604030504040204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erdana" panose="020B0604030504040204" pitchFamily="34" charset="0"/>
                <a:ea typeface="+mj-ea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 panose="020B0604030504040204"/>
              <a:ea typeface="+mj-ea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F7A38A-9D2F-47C6-A62D-95BD9F8031A6}"/>
              </a:ext>
            </a:extLst>
          </p:cNvPr>
          <p:cNvSpPr/>
          <p:nvPr/>
        </p:nvSpPr>
        <p:spPr>
          <a:xfrm>
            <a:off x="10049069" y="270588"/>
            <a:ext cx="1623527" cy="114300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b="1" dirty="0">
                <a:solidFill>
                  <a:srgbClr val="002060"/>
                </a:solidFill>
              </a:rPr>
              <a:t>INSERT PROJECT LOGO</a:t>
            </a:r>
            <a:endParaRPr lang="en-GB" b="1" dirty="0">
              <a:solidFill>
                <a:srgbClr val="002060"/>
              </a:solidFill>
            </a:endParaRP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0B5CC315-C95F-49C1-9AF6-79FD087512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379054"/>
              </p:ext>
            </p:extLst>
          </p:nvPr>
        </p:nvGraphicFramePr>
        <p:xfrm>
          <a:off x="609599" y="1788382"/>
          <a:ext cx="10732852" cy="4052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5761">
                  <a:extLst>
                    <a:ext uri="{9D8B030D-6E8A-4147-A177-3AD203B41FA5}">
                      <a16:colId xmlns:a16="http://schemas.microsoft.com/office/drawing/2014/main" val="3201246442"/>
                    </a:ext>
                  </a:extLst>
                </a:gridCol>
                <a:gridCol w="9097091">
                  <a:extLst>
                    <a:ext uri="{9D8B030D-6E8A-4147-A177-3AD203B41FA5}">
                      <a16:colId xmlns:a16="http://schemas.microsoft.com/office/drawing/2014/main" val="4205064451"/>
                    </a:ext>
                  </a:extLst>
                </a:gridCol>
              </a:tblGrid>
              <a:tr h="316495">
                <a:tc>
                  <a:txBody>
                    <a:bodyPr/>
                    <a:lstStyle/>
                    <a:p>
                      <a:r>
                        <a:rPr lang="en-BE" sz="1600" b="0" dirty="0">
                          <a:solidFill>
                            <a:srgbClr val="002060"/>
                          </a:solidFill>
                        </a:rPr>
                        <a:t>5-10 minutes</a:t>
                      </a:r>
                      <a:endParaRPr lang="en-GB" sz="16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BE" sz="1600" b="0" dirty="0">
                          <a:solidFill>
                            <a:srgbClr val="002060"/>
                          </a:solidFill>
                        </a:rPr>
                        <a:t>Opening of the meeting and people introduction</a:t>
                      </a:r>
                      <a:endParaRPr lang="en-GB" sz="16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8710302"/>
                  </a:ext>
                </a:extLst>
              </a:tr>
              <a:tr h="316495">
                <a:tc gridSpan="2">
                  <a:txBody>
                    <a:bodyPr/>
                    <a:lstStyle/>
                    <a:p>
                      <a:pPr algn="ctr"/>
                      <a:r>
                        <a:rPr lang="en-BE" sz="1600" b="1" dirty="0">
                          <a:solidFill>
                            <a:srgbClr val="002060"/>
                          </a:solidFill>
                        </a:rPr>
                        <a:t>PART 1 </a:t>
                      </a:r>
                      <a:endParaRPr lang="en-GB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BE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77024"/>
                  </a:ext>
                </a:extLst>
              </a:tr>
              <a:tr h="1237206">
                <a:tc>
                  <a:txBody>
                    <a:bodyPr/>
                    <a:lstStyle/>
                    <a:p>
                      <a:r>
                        <a:rPr lang="en-BE" sz="1600" dirty="0">
                          <a:solidFill>
                            <a:srgbClr val="002060"/>
                          </a:solidFill>
                        </a:rPr>
                        <a:t>45 minutes</a:t>
                      </a:r>
                      <a:endParaRPr lang="en-GB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BE" sz="1600" dirty="0">
                          <a:solidFill>
                            <a:srgbClr val="002060"/>
                          </a:solidFill>
                        </a:rPr>
                        <a:t>Progress of the project – Outputs &amp; I</a:t>
                      </a:r>
                      <a:r>
                        <a:rPr lang="en-GB" sz="1600" dirty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BE" sz="1600" dirty="0">
                          <a:solidFill>
                            <a:srgbClr val="002060"/>
                          </a:solidFill>
                        </a:rPr>
                        <a:t>puts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600" dirty="0">
                          <a:solidFill>
                            <a:srgbClr val="002060"/>
                          </a:solidFill>
                        </a:rPr>
                        <a:t>Q</a:t>
                      </a:r>
                      <a:r>
                        <a:rPr lang="en-BE" sz="1600" dirty="0" err="1">
                          <a:solidFill>
                            <a:srgbClr val="002060"/>
                          </a:solidFill>
                        </a:rPr>
                        <a:t>uick</a:t>
                      </a:r>
                      <a:r>
                        <a:rPr lang="en-BE" sz="1600" dirty="0">
                          <a:solidFill>
                            <a:srgbClr val="002060"/>
                          </a:solidFill>
                        </a:rPr>
                        <a:t> presentation of the project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BE" sz="1600" dirty="0">
                          <a:solidFill>
                            <a:srgbClr val="002060"/>
                          </a:solidFill>
                        </a:rPr>
                        <a:t>Answers to the recommendations received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BE" sz="1600" dirty="0">
                          <a:solidFill>
                            <a:srgbClr val="002060"/>
                          </a:solidFill>
                        </a:rPr>
                        <a:t>Discussion on points of clarification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BE" sz="1600" dirty="0">
                          <a:solidFill>
                            <a:srgbClr val="002060"/>
                          </a:solidFill>
                        </a:rPr>
                        <a:t>Demonstration of prototype</a:t>
                      </a:r>
                      <a:endParaRPr lang="en-GB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5073813"/>
                  </a:ext>
                </a:extLst>
              </a:tr>
              <a:tr h="316495">
                <a:tc>
                  <a:txBody>
                    <a:bodyPr/>
                    <a:lstStyle/>
                    <a:p>
                      <a:pPr algn="l"/>
                      <a:r>
                        <a:rPr lang="en-BE" sz="1600" b="0" dirty="0">
                          <a:solidFill>
                            <a:srgbClr val="002060"/>
                          </a:solidFill>
                        </a:rPr>
                        <a:t>15 minutes</a:t>
                      </a:r>
                      <a:endParaRPr lang="en-GB" sz="16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BE" sz="1600" b="1" dirty="0">
                          <a:solidFill>
                            <a:srgbClr val="002060"/>
                          </a:solidFill>
                        </a:rPr>
                        <a:t>                                                                        BREAK</a:t>
                      </a:r>
                      <a:endParaRPr lang="en-GB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53540"/>
                  </a:ext>
                </a:extLst>
              </a:tr>
              <a:tr h="316495">
                <a:tc gridSpan="2">
                  <a:txBody>
                    <a:bodyPr/>
                    <a:lstStyle/>
                    <a:p>
                      <a:pPr algn="ctr"/>
                      <a:r>
                        <a:rPr lang="en-BE" sz="1600" b="1" dirty="0">
                          <a:solidFill>
                            <a:srgbClr val="002060"/>
                          </a:solidFill>
                        </a:rPr>
                        <a:t>PART 2 </a:t>
                      </a:r>
                      <a:endParaRPr lang="en-GB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458284"/>
                  </a:ext>
                </a:extLst>
              </a:tr>
              <a:tr h="546672">
                <a:tc>
                  <a:txBody>
                    <a:bodyPr/>
                    <a:lstStyle/>
                    <a:p>
                      <a:r>
                        <a:rPr lang="en-BE" sz="1600" dirty="0">
                          <a:solidFill>
                            <a:srgbClr val="002060"/>
                          </a:solidFill>
                        </a:rPr>
                        <a:t>60 minutes</a:t>
                      </a:r>
                      <a:endParaRPr lang="en-GB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BE" sz="1600" dirty="0">
                          <a:solidFill>
                            <a:srgbClr val="002060"/>
                          </a:solidFill>
                        </a:rPr>
                        <a:t>Discussion on the gaps between the progress made, what the project is offering and the AAL objectives: what is missing? what should be ach</a:t>
                      </a:r>
                      <a:r>
                        <a:rPr lang="en-GB" sz="1600" dirty="0" err="1">
                          <a:solidFill>
                            <a:srgbClr val="002060"/>
                          </a:solidFill>
                        </a:rPr>
                        <a:t>ie</a:t>
                      </a:r>
                      <a:r>
                        <a:rPr lang="en-BE" sz="1600" dirty="0" err="1">
                          <a:solidFill>
                            <a:srgbClr val="002060"/>
                          </a:solidFill>
                        </a:rPr>
                        <a:t>ved</a:t>
                      </a:r>
                      <a:r>
                        <a:rPr lang="en-BE" sz="1600" dirty="0">
                          <a:solidFill>
                            <a:srgbClr val="002060"/>
                          </a:solidFill>
                        </a:rPr>
                        <a:t> in order to correct that? </a:t>
                      </a:r>
                      <a:endParaRPr lang="en-GB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97174"/>
                  </a:ext>
                </a:extLst>
              </a:tr>
              <a:tr h="316495">
                <a:tc gridSpan="2">
                  <a:txBody>
                    <a:bodyPr/>
                    <a:lstStyle/>
                    <a:p>
                      <a:pPr algn="ctr"/>
                      <a:r>
                        <a:rPr lang="en-BE" sz="1600" b="1" dirty="0">
                          <a:solidFill>
                            <a:srgbClr val="002060"/>
                          </a:solidFill>
                        </a:rPr>
                        <a:t>PART 3</a:t>
                      </a:r>
                      <a:endParaRPr lang="en-GB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314370"/>
                  </a:ext>
                </a:extLst>
              </a:tr>
              <a:tr h="486620">
                <a:tc>
                  <a:txBody>
                    <a:bodyPr/>
                    <a:lstStyle/>
                    <a:p>
                      <a:r>
                        <a:rPr lang="en-BE" sz="1600" dirty="0">
                          <a:solidFill>
                            <a:srgbClr val="002060"/>
                          </a:solidFill>
                        </a:rPr>
                        <a:t>20-30 minutes</a:t>
                      </a:r>
                      <a:endParaRPr lang="en-GB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BE" sz="1600" dirty="0">
                          <a:solidFill>
                            <a:srgbClr val="002060"/>
                          </a:solidFill>
                        </a:rPr>
                        <a:t>Conclusions, recommendations, way ahead and next steps</a:t>
                      </a:r>
                      <a:endParaRPr lang="en-GB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721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021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01115" y="6372862"/>
            <a:ext cx="2844059" cy="365125"/>
          </a:xfrm>
        </p:spPr>
        <p:txBody>
          <a:bodyPr/>
          <a:lstStyle/>
          <a:p>
            <a:pPr defTabSz="457200"/>
            <a:fld id="{544C33DF-DC9A-3A45-81C8-29AD76D85677}" type="slidenum">
              <a:rPr lang="fr-FR">
                <a:solidFill>
                  <a:srgbClr val="FFFFFF">
                    <a:tint val="75000"/>
                  </a:srgbClr>
                </a:solidFill>
                <a:latin typeface="Calibri"/>
              </a:rPr>
              <a:pPr defTabSz="457200"/>
              <a:t>4</a:t>
            </a:fld>
            <a:endParaRPr lang="fr-FR" dirty="0">
              <a:solidFill>
                <a:srgbClr val="FFFFFF">
                  <a:tint val="75000"/>
                </a:srgbClr>
              </a:solidFill>
              <a:latin typeface="Calibri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E2921AFF-B968-474D-9FF8-68903F411E1A}"/>
              </a:ext>
            </a:extLst>
          </p:cNvPr>
          <p:cNvSpPr txBox="1">
            <a:spLocks/>
          </p:cNvSpPr>
          <p:nvPr/>
        </p:nvSpPr>
        <p:spPr>
          <a:xfrm>
            <a:off x="609599" y="5478510"/>
            <a:ext cx="10972801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174C96"/>
                </a:solidFill>
                <a:latin typeface="Verdana" panose="020B0604030504040204"/>
                <a:ea typeface="+mj-ea"/>
                <a:cs typeface="Verdana" panose="020B0604030504040204"/>
              </a:defRPr>
            </a:lvl1pPr>
          </a:lstStyle>
          <a:p>
            <a:br>
              <a:rPr lang="de-DE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E1B23C-4AC3-4054-8CA9-1AAD4CAE7CC8}"/>
              </a:ext>
            </a:extLst>
          </p:cNvPr>
          <p:cNvSpPr txBox="1"/>
          <p:nvPr/>
        </p:nvSpPr>
        <p:spPr>
          <a:xfrm>
            <a:off x="1626730" y="2373582"/>
            <a:ext cx="893853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BE" sz="6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PART 1</a:t>
            </a:r>
          </a:p>
          <a:p>
            <a:pPr algn="ctr"/>
            <a:r>
              <a:rPr lang="en-BE" sz="6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algn="ctr"/>
            <a:r>
              <a:rPr lang="en-BE" sz="2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PROGRESS OF THE PROJECT</a:t>
            </a:r>
          </a:p>
        </p:txBody>
      </p:sp>
    </p:spTree>
    <p:extLst>
      <p:ext uri="{BB962C8B-B14F-4D97-AF65-F5344CB8AC3E}">
        <p14:creationId xmlns:p14="http://schemas.microsoft.com/office/powerpoint/2010/main" val="1720371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4A240D7-5A3C-40C5-95A5-300110B5B135}"/>
              </a:ext>
            </a:extLst>
          </p:cNvPr>
          <p:cNvSpPr txBox="1"/>
          <p:nvPr/>
        </p:nvSpPr>
        <p:spPr>
          <a:xfrm>
            <a:off x="927953" y="2111233"/>
            <a:ext cx="10017221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b="0" i="0" u="none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 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b="1" dirty="0">
                <a:solidFill>
                  <a:schemeClr val="tx2"/>
                </a:solidFill>
                <a:latin typeface="Verdana" panose="020B0604030504040204" pitchFamily="34" charset="0"/>
              </a:rPr>
              <a:t>THE PROJECT</a:t>
            </a:r>
            <a:br>
              <a:rPr lang="de-DE" b="1" dirty="0">
                <a:solidFill>
                  <a:srgbClr val="002060"/>
                </a:solidFill>
                <a:latin typeface="Verdana" panose="020B0604030504040204" pitchFamily="34" charset="0"/>
              </a:rPr>
            </a:b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01115" y="6372862"/>
            <a:ext cx="2844059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C33DF-DC9A-3A45-81C8-29AD76D8567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E2921AFF-B968-474D-9FF8-68903F411E1A}"/>
              </a:ext>
            </a:extLst>
          </p:cNvPr>
          <p:cNvSpPr txBox="1">
            <a:spLocks/>
          </p:cNvSpPr>
          <p:nvPr/>
        </p:nvSpPr>
        <p:spPr>
          <a:xfrm>
            <a:off x="609599" y="5478510"/>
            <a:ext cx="10972801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174C96"/>
                </a:solidFill>
                <a:latin typeface="Verdana" panose="020B0604030504040204"/>
                <a:ea typeface="+mj-ea"/>
                <a:cs typeface="Verdana" panose="020B0604030504040204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erdana" panose="020B0604030504040204" pitchFamily="34" charset="0"/>
                <a:ea typeface="+mj-ea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 panose="020B0604030504040204"/>
              <a:ea typeface="+mj-ea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60EE6E-0FAB-453B-A8AB-050E8279B29A}"/>
              </a:ext>
            </a:extLst>
          </p:cNvPr>
          <p:cNvSpPr/>
          <p:nvPr/>
        </p:nvSpPr>
        <p:spPr>
          <a:xfrm>
            <a:off x="10049069" y="270588"/>
            <a:ext cx="1623527" cy="114300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b="1" dirty="0">
                <a:solidFill>
                  <a:srgbClr val="002060"/>
                </a:solidFill>
              </a:rPr>
              <a:t>INSERT PROJECT LOGO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862A7D-925C-4614-AF82-7F5CEE85DD8F}"/>
              </a:ext>
            </a:extLst>
          </p:cNvPr>
          <p:cNvSpPr/>
          <p:nvPr/>
        </p:nvSpPr>
        <p:spPr>
          <a:xfrm>
            <a:off x="1115005" y="5081726"/>
            <a:ext cx="8934064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sz="5400" b="1" dirty="0">
                <a:solidFill>
                  <a:srgbClr val="FF0000"/>
                </a:solidFill>
                <a:effectLst/>
                <a:latin typeface="+mj-lt"/>
              </a:rPr>
              <a:t>MAXIMUM 1 SLIDE</a:t>
            </a:r>
            <a:endParaRPr lang="en-GB" sz="5400" b="1" dirty="0"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32210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4A240D7-5A3C-40C5-95A5-300110B5B135}"/>
              </a:ext>
            </a:extLst>
          </p:cNvPr>
          <p:cNvSpPr txBox="1"/>
          <p:nvPr/>
        </p:nvSpPr>
        <p:spPr>
          <a:xfrm>
            <a:off x="927953" y="2111233"/>
            <a:ext cx="10017221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BE" sz="1600" b="1" u="sng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Answers to the reviewers’ recommendations (if any)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b="0" i="0" u="none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sz="4000" b="1" dirty="0">
                <a:solidFill>
                  <a:schemeClr val="tx2"/>
                </a:solidFill>
                <a:latin typeface="Verdana" panose="020B0604030504040204" pitchFamily="34" charset="0"/>
              </a:rPr>
              <a:t>END USERS’ INVOLVEMENT</a:t>
            </a:r>
            <a:br>
              <a:rPr lang="de-DE" sz="4000" b="1" dirty="0">
                <a:solidFill>
                  <a:srgbClr val="002060"/>
                </a:solidFill>
                <a:latin typeface="Verdana" panose="020B0604030504040204" pitchFamily="34" charset="0"/>
              </a:rPr>
            </a:b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01115" y="6372862"/>
            <a:ext cx="2844059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C33DF-DC9A-3A45-81C8-29AD76D8567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E2921AFF-B968-474D-9FF8-68903F411E1A}"/>
              </a:ext>
            </a:extLst>
          </p:cNvPr>
          <p:cNvSpPr txBox="1">
            <a:spLocks/>
          </p:cNvSpPr>
          <p:nvPr/>
        </p:nvSpPr>
        <p:spPr>
          <a:xfrm>
            <a:off x="609599" y="5478510"/>
            <a:ext cx="10972801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174C96"/>
                </a:solidFill>
                <a:latin typeface="Verdana" panose="020B0604030504040204"/>
                <a:ea typeface="+mj-ea"/>
                <a:cs typeface="Verdana" panose="020B0604030504040204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erdana" panose="020B0604030504040204" pitchFamily="34" charset="0"/>
                <a:ea typeface="+mj-ea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 panose="020B0604030504040204"/>
              <a:ea typeface="+mj-ea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60EE6E-0FAB-453B-A8AB-050E8279B29A}"/>
              </a:ext>
            </a:extLst>
          </p:cNvPr>
          <p:cNvSpPr/>
          <p:nvPr/>
        </p:nvSpPr>
        <p:spPr>
          <a:xfrm>
            <a:off x="10049069" y="270588"/>
            <a:ext cx="1623527" cy="114300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b="1" dirty="0">
                <a:solidFill>
                  <a:srgbClr val="002060"/>
                </a:solidFill>
              </a:rPr>
              <a:t>INSERT PROJECT LOGO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862A7D-925C-4614-AF82-7F5CEE85DD8F}"/>
              </a:ext>
            </a:extLst>
          </p:cNvPr>
          <p:cNvSpPr/>
          <p:nvPr/>
        </p:nvSpPr>
        <p:spPr>
          <a:xfrm>
            <a:off x="1115005" y="5081726"/>
            <a:ext cx="8934064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sz="5400" b="1" dirty="0">
                <a:solidFill>
                  <a:srgbClr val="FF0000"/>
                </a:solidFill>
                <a:effectLst/>
                <a:latin typeface="+mj-lt"/>
              </a:rPr>
              <a:t>MAXIMUM </a:t>
            </a:r>
            <a:r>
              <a:rPr lang="en-BE" sz="5400" b="1" dirty="0">
                <a:solidFill>
                  <a:srgbClr val="FF0000"/>
                </a:solidFill>
                <a:latin typeface="+mj-lt"/>
              </a:rPr>
              <a:t>3</a:t>
            </a:r>
            <a:r>
              <a:rPr lang="en-BE" sz="5400" b="1" dirty="0">
                <a:solidFill>
                  <a:srgbClr val="FF0000"/>
                </a:solidFill>
                <a:effectLst/>
                <a:latin typeface="+mj-lt"/>
              </a:rPr>
              <a:t> SLIDES</a:t>
            </a:r>
            <a:endParaRPr lang="en-GB" sz="5400" b="1" dirty="0"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87818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sz="4000" b="1" dirty="0">
                <a:solidFill>
                  <a:schemeClr val="tx2"/>
                </a:solidFill>
                <a:latin typeface="Verdana" panose="020B0604030504040204" pitchFamily="34" charset="0"/>
              </a:rPr>
              <a:t>TECHNOLOGY </a:t>
            </a:r>
            <a:br>
              <a:rPr lang="de-DE" sz="4000" b="1" dirty="0">
                <a:solidFill>
                  <a:srgbClr val="002060"/>
                </a:solidFill>
                <a:latin typeface="Verdana" panose="020B0604030504040204" pitchFamily="34" charset="0"/>
              </a:rPr>
            </a:b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01115" y="6372862"/>
            <a:ext cx="2844059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C33DF-DC9A-3A45-81C8-29AD76D8567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E2921AFF-B968-474D-9FF8-68903F411E1A}"/>
              </a:ext>
            </a:extLst>
          </p:cNvPr>
          <p:cNvSpPr txBox="1">
            <a:spLocks/>
          </p:cNvSpPr>
          <p:nvPr/>
        </p:nvSpPr>
        <p:spPr>
          <a:xfrm>
            <a:off x="609599" y="5478510"/>
            <a:ext cx="10972801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174C96"/>
                </a:solidFill>
                <a:latin typeface="Verdana" panose="020B0604030504040204"/>
                <a:ea typeface="+mj-ea"/>
                <a:cs typeface="Verdana" panose="020B0604030504040204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erdana" panose="020B0604030504040204" pitchFamily="34" charset="0"/>
                <a:ea typeface="+mj-ea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 panose="020B0604030504040204"/>
              <a:ea typeface="+mj-ea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60EE6E-0FAB-453B-A8AB-050E8279B29A}"/>
              </a:ext>
            </a:extLst>
          </p:cNvPr>
          <p:cNvSpPr/>
          <p:nvPr/>
        </p:nvSpPr>
        <p:spPr>
          <a:xfrm>
            <a:off x="10049069" y="270588"/>
            <a:ext cx="1623527" cy="114300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b="1" dirty="0">
                <a:solidFill>
                  <a:srgbClr val="002060"/>
                </a:solidFill>
              </a:rPr>
              <a:t>INSERT PROJECT LOGO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862A7D-925C-4614-AF82-7F5CEE85DD8F}"/>
              </a:ext>
            </a:extLst>
          </p:cNvPr>
          <p:cNvSpPr/>
          <p:nvPr/>
        </p:nvSpPr>
        <p:spPr>
          <a:xfrm>
            <a:off x="1115005" y="5081726"/>
            <a:ext cx="8934064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sz="5400" b="1" dirty="0">
                <a:solidFill>
                  <a:srgbClr val="FF0000"/>
                </a:solidFill>
                <a:effectLst/>
                <a:latin typeface="+mj-lt"/>
              </a:rPr>
              <a:t>MAXIMUM 4 SLIDES</a:t>
            </a:r>
            <a:endParaRPr lang="en-GB" sz="5400" b="1" dirty="0"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6463E6-644F-4D95-B598-10394F1DAADC}"/>
              </a:ext>
            </a:extLst>
          </p:cNvPr>
          <p:cNvSpPr txBox="1"/>
          <p:nvPr/>
        </p:nvSpPr>
        <p:spPr>
          <a:xfrm>
            <a:off x="927953" y="2111233"/>
            <a:ext cx="10017221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BE" sz="1600" b="1" u="sng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Answers to the reviewers’ recommendations (if any)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b="0" i="0" u="none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751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sz="4000" b="1" dirty="0">
                <a:solidFill>
                  <a:schemeClr val="tx2"/>
                </a:solidFill>
                <a:latin typeface="Verdana" panose="020B0604030504040204" pitchFamily="34" charset="0"/>
              </a:rPr>
              <a:t>DEMONSTRATION </a:t>
            </a:r>
            <a:br>
              <a:rPr lang="de-DE" sz="4000" b="1" dirty="0">
                <a:solidFill>
                  <a:srgbClr val="002060"/>
                </a:solidFill>
                <a:latin typeface="Verdana" panose="020B0604030504040204" pitchFamily="34" charset="0"/>
              </a:rPr>
            </a:b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01115" y="6372862"/>
            <a:ext cx="2844059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C33DF-DC9A-3A45-81C8-29AD76D8567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E2921AFF-B968-474D-9FF8-68903F411E1A}"/>
              </a:ext>
            </a:extLst>
          </p:cNvPr>
          <p:cNvSpPr txBox="1">
            <a:spLocks/>
          </p:cNvSpPr>
          <p:nvPr/>
        </p:nvSpPr>
        <p:spPr>
          <a:xfrm>
            <a:off x="609599" y="5478510"/>
            <a:ext cx="10972801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174C96"/>
                </a:solidFill>
                <a:latin typeface="Verdana" panose="020B0604030504040204"/>
                <a:ea typeface="+mj-ea"/>
                <a:cs typeface="Verdana" panose="020B0604030504040204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erdana" panose="020B0604030504040204" pitchFamily="34" charset="0"/>
                <a:ea typeface="+mj-ea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 panose="020B0604030504040204"/>
              <a:ea typeface="+mj-ea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60EE6E-0FAB-453B-A8AB-050E8279B29A}"/>
              </a:ext>
            </a:extLst>
          </p:cNvPr>
          <p:cNvSpPr/>
          <p:nvPr/>
        </p:nvSpPr>
        <p:spPr>
          <a:xfrm>
            <a:off x="10049069" y="270588"/>
            <a:ext cx="1623527" cy="114300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b="1" dirty="0">
                <a:solidFill>
                  <a:srgbClr val="002060"/>
                </a:solidFill>
              </a:rPr>
              <a:t>INSERT PROJECT LOGO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862A7D-925C-4614-AF82-7F5CEE85DD8F}"/>
              </a:ext>
            </a:extLst>
          </p:cNvPr>
          <p:cNvSpPr/>
          <p:nvPr/>
        </p:nvSpPr>
        <p:spPr>
          <a:xfrm>
            <a:off x="1348271" y="2841885"/>
            <a:ext cx="8934064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sz="5400" b="1" dirty="0">
                <a:solidFill>
                  <a:srgbClr val="FF0000"/>
                </a:solidFill>
                <a:effectLst/>
                <a:latin typeface="+mj-lt"/>
              </a:rPr>
              <a:t>LIVE DEMO</a:t>
            </a:r>
            <a:endParaRPr lang="en-GB" sz="5400" b="1" dirty="0"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3250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sz="3600" b="1" dirty="0">
                <a:solidFill>
                  <a:schemeClr val="tx2"/>
                </a:solidFill>
                <a:latin typeface="Verdana" panose="020B0604030504040204" pitchFamily="34" charset="0"/>
              </a:rPr>
              <a:t>BUSINESS</a:t>
            </a:r>
            <a:r>
              <a:rPr lang="it-IT" sz="3600" b="1" dirty="0">
                <a:solidFill>
                  <a:schemeClr val="tx2"/>
                </a:solidFill>
                <a:latin typeface="Verdana" panose="020B0604030504040204" pitchFamily="34" charset="0"/>
              </a:rPr>
              <a:t> MODEL</a:t>
            </a:r>
            <a:r>
              <a:rPr lang="en-BE" sz="3600" b="1" dirty="0">
                <a:solidFill>
                  <a:schemeClr val="tx2"/>
                </a:solidFill>
                <a:latin typeface="Verdana" panose="020B0604030504040204" pitchFamily="34" charset="0"/>
              </a:rPr>
              <a:t> &amp; MARKET</a:t>
            </a:r>
            <a:br>
              <a:rPr lang="de-DE" sz="4000" b="1" dirty="0">
                <a:solidFill>
                  <a:srgbClr val="002060"/>
                </a:solidFill>
                <a:latin typeface="Verdana" panose="020B0604030504040204" pitchFamily="34" charset="0"/>
              </a:rPr>
            </a:b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01115" y="6372862"/>
            <a:ext cx="2844059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4C33DF-DC9A-3A45-81C8-29AD76D85677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E2921AFF-B968-474D-9FF8-68903F411E1A}"/>
              </a:ext>
            </a:extLst>
          </p:cNvPr>
          <p:cNvSpPr txBox="1">
            <a:spLocks/>
          </p:cNvSpPr>
          <p:nvPr/>
        </p:nvSpPr>
        <p:spPr>
          <a:xfrm>
            <a:off x="609599" y="5478510"/>
            <a:ext cx="10972801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174C96"/>
                </a:solidFill>
                <a:latin typeface="Verdana" panose="020B0604030504040204"/>
                <a:ea typeface="+mj-ea"/>
                <a:cs typeface="Verdana" panose="020B0604030504040204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erdana" panose="020B0604030504040204" pitchFamily="34" charset="0"/>
                <a:ea typeface="+mj-ea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 panose="020B0604030504040204"/>
              <a:ea typeface="+mj-ea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60EE6E-0FAB-453B-A8AB-050E8279B29A}"/>
              </a:ext>
            </a:extLst>
          </p:cNvPr>
          <p:cNvSpPr/>
          <p:nvPr/>
        </p:nvSpPr>
        <p:spPr>
          <a:xfrm>
            <a:off x="10049069" y="270588"/>
            <a:ext cx="1623527" cy="114300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b="1" dirty="0">
                <a:solidFill>
                  <a:srgbClr val="002060"/>
                </a:solidFill>
              </a:rPr>
              <a:t>INSERT PROJECT LOGO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862A7D-925C-4614-AF82-7F5CEE85DD8F}"/>
              </a:ext>
            </a:extLst>
          </p:cNvPr>
          <p:cNvSpPr/>
          <p:nvPr/>
        </p:nvSpPr>
        <p:spPr>
          <a:xfrm>
            <a:off x="1115005" y="5081726"/>
            <a:ext cx="8934064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E" sz="5400" b="1" dirty="0">
                <a:solidFill>
                  <a:srgbClr val="FF0000"/>
                </a:solidFill>
                <a:effectLst/>
                <a:latin typeface="+mj-lt"/>
              </a:rPr>
              <a:t>MAXIMUM 3 SLIDES</a:t>
            </a:r>
            <a:endParaRPr lang="en-GB" sz="5400" b="1" dirty="0"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394B08-B361-4ECD-9C6F-C6B946FC254D}"/>
              </a:ext>
            </a:extLst>
          </p:cNvPr>
          <p:cNvSpPr txBox="1"/>
          <p:nvPr/>
        </p:nvSpPr>
        <p:spPr>
          <a:xfrm>
            <a:off x="927953" y="2111233"/>
            <a:ext cx="10017221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BE" sz="1600" b="1" u="sng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Answers to the reviewers’ recommendations (if any)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b="0" i="0" u="none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E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......................................................................................</a:t>
            </a: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BE" sz="1600" b="0" i="0" u="none" strike="noStrike" baseline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31441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AAL">
  <a:themeElements>
    <a:clrScheme name="AAL Colors">
      <a:dk1>
        <a:srgbClr val="FFFFFF"/>
      </a:dk1>
      <a:lt1>
        <a:sysClr val="window" lastClr="FFFFFF"/>
      </a:lt1>
      <a:dk2>
        <a:srgbClr val="1F497D"/>
      </a:dk2>
      <a:lt2>
        <a:srgbClr val="939393"/>
      </a:lt2>
      <a:accent1>
        <a:srgbClr val="FDB915"/>
      </a:accent1>
      <a:accent2>
        <a:srgbClr val="174C96"/>
      </a:accent2>
      <a:accent3>
        <a:srgbClr val="FDB915"/>
      </a:accent3>
      <a:accent4>
        <a:srgbClr val="133884"/>
      </a:accent4>
      <a:accent5>
        <a:srgbClr val="FDB915"/>
      </a:accent5>
      <a:accent6>
        <a:srgbClr val="133884"/>
      </a:accent6>
      <a:hlink>
        <a:srgbClr val="FDB915"/>
      </a:hlink>
      <a:folHlink>
        <a:srgbClr val="133884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560</Words>
  <Application>Microsoft Office PowerPoint</Application>
  <PresentationFormat>Widescreen</PresentationFormat>
  <Paragraphs>191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Wingdings</vt:lpstr>
      <vt:lpstr>Theme AAL</vt:lpstr>
      <vt:lpstr>Guidelines for the consortium </vt:lpstr>
      <vt:lpstr>PROJECT ACRONYM     PROJECT TITLE  </vt:lpstr>
      <vt:lpstr>AGENDA </vt:lpstr>
      <vt:lpstr>PowerPoint Presentation</vt:lpstr>
      <vt:lpstr>THE PROJECT </vt:lpstr>
      <vt:lpstr>END USERS’ INVOLVEMENT </vt:lpstr>
      <vt:lpstr>TECHNOLOGY  </vt:lpstr>
      <vt:lpstr>DEMONSTRATION  </vt:lpstr>
      <vt:lpstr>BUSINESS MODEL &amp; MARKET </vt:lpstr>
      <vt:lpstr>PowerPoint Presentation</vt:lpstr>
      <vt:lpstr>CONTRIBUTIONS TO AAL OBJECTIVES </vt:lpstr>
      <vt:lpstr>CONTRIBUTIONS TO AAL OBJECTIVES </vt:lpstr>
      <vt:lpstr>CONTRIBUTIONS TO AAL OBJECTIVES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Dominique Repapis</dc:creator>
  <cp:lastModifiedBy>Dominique Repapis</cp:lastModifiedBy>
  <cp:revision>52</cp:revision>
  <dcterms:created xsi:type="dcterms:W3CDTF">2021-11-18T12:06:39Z</dcterms:created>
  <dcterms:modified xsi:type="dcterms:W3CDTF">2022-02-09T14:51:36Z</dcterms:modified>
</cp:coreProperties>
</file>